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4"/>
  </p:notesMasterIdLst>
  <p:sldIdLst>
    <p:sldId id="256" r:id="rId2"/>
    <p:sldId id="272" r:id="rId3"/>
    <p:sldId id="258" r:id="rId4"/>
    <p:sldId id="259" r:id="rId5"/>
    <p:sldId id="261" r:id="rId6"/>
    <p:sldId id="262" r:id="rId7"/>
    <p:sldId id="266" r:id="rId8"/>
    <p:sldId id="265" r:id="rId9"/>
    <p:sldId id="267" r:id="rId10"/>
    <p:sldId id="297" r:id="rId11"/>
    <p:sldId id="303" r:id="rId12"/>
    <p:sldId id="302" r:id="rId13"/>
    <p:sldId id="304" r:id="rId14"/>
    <p:sldId id="305" r:id="rId15"/>
    <p:sldId id="269" r:id="rId16"/>
    <p:sldId id="307" r:id="rId17"/>
    <p:sldId id="306" r:id="rId18"/>
    <p:sldId id="309" r:id="rId19"/>
    <p:sldId id="268" r:id="rId20"/>
    <p:sldId id="310" r:id="rId21"/>
    <p:sldId id="271" r:id="rId22"/>
    <p:sldId id="274" r:id="rId23"/>
  </p:sldIdLst>
  <p:sldSz cx="9144000" cy="5143500" type="screen16x9"/>
  <p:notesSz cx="6858000" cy="9144000"/>
  <p:embeddedFontLst>
    <p:embeddedFont>
      <p:font typeface="Exo 2" panose="020B0604020202020204" charset="0"/>
      <p:regular r:id="rId25"/>
      <p:bold r:id="rId26"/>
      <p:italic r:id="rId27"/>
      <p:boldItalic r:id="rId28"/>
    </p:embeddedFont>
    <p:embeddedFont>
      <p:font typeface="Fira Sans Extra Condensed Medium" panose="020B0604020202020204" charset="0"/>
      <p:regular r:id="rId29"/>
      <p:bold r:id="rId30"/>
      <p:italic r:id="rId31"/>
      <p:boldItalic r:id="rId32"/>
    </p:embeddedFont>
    <p:embeddedFont>
      <p:font typeface="Roboto Condensed Light" panose="02000000000000000000" pitchFamily="2" charset="0"/>
      <p:regular r:id="rId33"/>
      <p:bold r:id="rId34"/>
      <p:italic r:id="rId35"/>
      <p:boldItalic r:id="rId36"/>
    </p:embeddedFont>
    <p:embeddedFont>
      <p:font typeface="Squada One" panose="020B0604020202020204" charset="0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45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447C029-383D-400B-86A7-80DC41E2F5F6}">
  <a:tblStyle styleId="{D447C029-383D-400B-86A7-80DC41E2F5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298" y="101"/>
      </p:cViewPr>
      <p:guideLst>
        <p:guide orient="horz" pos="154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1abfbaf28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1abfbaf28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78505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d3b44f0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d3b44f0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25131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d3b44f0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d3b44f0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82574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d3b44f0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d3b44f0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9054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d3b44f0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d3b44f0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38644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8d3b44f0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8d3b44f0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19515fe0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19515fe0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9119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19515fe0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19515fe0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5307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19515fe0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19515fe0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4618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419515fe0b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419515fe0b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58d3b44f08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58d3b44f08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d3b44f0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d3b44f0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63055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58d3b44f0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58d3b44f08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1abfbaf28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1abfbaf28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19515fe0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19515fe0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1abfbaf28_3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41abfbaf28_3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8d3b44f0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8d3b44f0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3">
  <p:cSld name="Section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876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photo">
  <p:cSld name="Text + phot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ubTitle" idx="1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7010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ctrTitle" idx="2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ctrTitle" idx="3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4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1532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ctrTitle" idx="2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ubTitle" idx="1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ctrTitle" idx="3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ubTitle" idx="4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ctrTitle" idx="5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ubTitle" idx="6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7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ubTitle" idx="8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ctrTitle" idx="9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13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ctrTitle" idx="14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15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40085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4">
  <p:cSld name="Section 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9305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5">
  <p:cSld name="Section 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1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66033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 idx="2" hasCustomPrompt="1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title" idx="3" hasCustomPrompt="1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 idx="5" hasCustomPrompt="1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6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2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ctrTitle" idx="2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ctrTitle" idx="3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4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ctrTitle" idx="5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ubTitle" idx="6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6" r:id="rId7"/>
    <p:sldLayoutId id="2147483662" r:id="rId8"/>
    <p:sldLayoutId id="2147483671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1670936" y="1443463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Identification et indexation d'entités nommées</a:t>
            </a:r>
          </a:p>
        </p:txBody>
      </p:sp>
      <p:cxnSp>
        <p:nvCxnSpPr>
          <p:cNvPr id="138" name="Google Shape;138;p28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/>
          <p:nvPr/>
        </p:nvSpPr>
        <p:spPr>
          <a:xfrm>
            <a:off x="3688101" y="985246"/>
            <a:ext cx="1087391" cy="73238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Google Shape;200;p33">
            <a:extLst>
              <a:ext uri="{FF2B5EF4-FFF2-40B4-BE49-F238E27FC236}">
                <a16:creationId xmlns:a16="http://schemas.microsoft.com/office/drawing/2014/main" id="{E5A00F5B-44B5-4E58-8982-173AD4FA5BCD}"/>
              </a:ext>
            </a:extLst>
          </p:cNvPr>
          <p:cNvSpPr/>
          <p:nvPr/>
        </p:nvSpPr>
        <p:spPr>
          <a:xfrm>
            <a:off x="3688103" y="2172511"/>
            <a:ext cx="1087391" cy="73238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  <p:sp>
        <p:nvSpPr>
          <p:cNvPr id="23" name="Google Shape;200;p33">
            <a:extLst>
              <a:ext uri="{FF2B5EF4-FFF2-40B4-BE49-F238E27FC236}">
                <a16:creationId xmlns:a16="http://schemas.microsoft.com/office/drawing/2014/main" id="{7E164715-143F-413A-A241-6D9CA74EC72A}"/>
              </a:ext>
            </a:extLst>
          </p:cNvPr>
          <p:cNvSpPr/>
          <p:nvPr/>
        </p:nvSpPr>
        <p:spPr>
          <a:xfrm>
            <a:off x="5007429" y="3360463"/>
            <a:ext cx="1087391" cy="73238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00;p33">
            <a:extLst>
              <a:ext uri="{FF2B5EF4-FFF2-40B4-BE49-F238E27FC236}">
                <a16:creationId xmlns:a16="http://schemas.microsoft.com/office/drawing/2014/main" id="{D05C3197-E90F-4261-8FE0-004CBF1AFC8D}"/>
              </a:ext>
            </a:extLst>
          </p:cNvPr>
          <p:cNvSpPr/>
          <p:nvPr/>
        </p:nvSpPr>
        <p:spPr>
          <a:xfrm>
            <a:off x="2600712" y="3360463"/>
            <a:ext cx="1087391" cy="73238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00;p33">
            <a:extLst>
              <a:ext uri="{FF2B5EF4-FFF2-40B4-BE49-F238E27FC236}">
                <a16:creationId xmlns:a16="http://schemas.microsoft.com/office/drawing/2014/main" id="{6F30C0EA-7FDC-4CEB-804A-836B7AD41A11}"/>
              </a:ext>
            </a:extLst>
          </p:cNvPr>
          <p:cNvSpPr/>
          <p:nvPr/>
        </p:nvSpPr>
        <p:spPr>
          <a:xfrm>
            <a:off x="638173" y="4040785"/>
            <a:ext cx="1087391" cy="73238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" name="Google Shape;253;p37">
            <a:extLst>
              <a:ext uri="{FF2B5EF4-FFF2-40B4-BE49-F238E27FC236}">
                <a16:creationId xmlns:a16="http://schemas.microsoft.com/office/drawing/2014/main" id="{42328B5F-E254-4F8E-9CBD-4E077E4B4776}"/>
              </a:ext>
            </a:extLst>
          </p:cNvPr>
          <p:cNvCxnSpPr>
            <a:cxnSpLocks/>
          </p:cNvCxnSpPr>
          <p:nvPr/>
        </p:nvCxnSpPr>
        <p:spPr>
          <a:xfrm rot="10800000" flipV="1">
            <a:off x="1181869" y="3726375"/>
            <a:ext cx="0" cy="31441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Google Shape;253;p37">
            <a:extLst>
              <a:ext uri="{FF2B5EF4-FFF2-40B4-BE49-F238E27FC236}">
                <a16:creationId xmlns:a16="http://schemas.microsoft.com/office/drawing/2014/main" id="{8D9EDC43-CB9E-4D4D-A84B-5891A0C179E6}"/>
              </a:ext>
            </a:extLst>
          </p:cNvPr>
          <p:cNvCxnSpPr>
            <a:cxnSpLocks/>
            <a:stCxn id="24" idx="2"/>
          </p:cNvCxnSpPr>
          <p:nvPr/>
        </p:nvCxnSpPr>
        <p:spPr>
          <a:xfrm flipH="1">
            <a:off x="1181869" y="3726653"/>
            <a:ext cx="141884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253;p37">
            <a:extLst>
              <a:ext uri="{FF2B5EF4-FFF2-40B4-BE49-F238E27FC236}">
                <a16:creationId xmlns:a16="http://schemas.microsoft.com/office/drawing/2014/main" id="{D16E4241-4C24-4943-A8EE-F9C988A1B25E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1725564" y="4406975"/>
            <a:ext cx="481208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253;p37">
            <a:extLst>
              <a:ext uri="{FF2B5EF4-FFF2-40B4-BE49-F238E27FC236}">
                <a16:creationId xmlns:a16="http://schemas.microsoft.com/office/drawing/2014/main" id="{F624758E-5D6F-48B9-B826-2FA8186643F7}"/>
              </a:ext>
            </a:extLst>
          </p:cNvPr>
          <p:cNvCxnSpPr>
            <a:cxnSpLocks/>
          </p:cNvCxnSpPr>
          <p:nvPr/>
        </p:nvCxnSpPr>
        <p:spPr>
          <a:xfrm rot="10800000" flipH="1">
            <a:off x="3688103" y="3726653"/>
            <a:ext cx="1319326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1" name="Google Shape;253;p37">
            <a:extLst>
              <a:ext uri="{FF2B5EF4-FFF2-40B4-BE49-F238E27FC236}">
                <a16:creationId xmlns:a16="http://schemas.microsoft.com/office/drawing/2014/main" id="{EDA4C4B7-F54B-4FDD-A33B-288747B20F30}"/>
              </a:ext>
            </a:extLst>
          </p:cNvPr>
          <p:cNvCxnSpPr>
            <a:cxnSpLocks/>
            <a:endCxn id="24" idx="3"/>
          </p:cNvCxnSpPr>
          <p:nvPr/>
        </p:nvCxnSpPr>
        <p:spPr>
          <a:xfrm>
            <a:off x="3144408" y="2538701"/>
            <a:ext cx="0" cy="821762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4" name="Google Shape;253;p37">
            <a:extLst>
              <a:ext uri="{FF2B5EF4-FFF2-40B4-BE49-F238E27FC236}">
                <a16:creationId xmlns:a16="http://schemas.microsoft.com/office/drawing/2014/main" id="{A357AC0B-7914-4814-B5D4-551B5FAC0347}"/>
              </a:ext>
            </a:extLst>
          </p:cNvPr>
          <p:cNvCxnSpPr>
            <a:cxnSpLocks/>
          </p:cNvCxnSpPr>
          <p:nvPr/>
        </p:nvCxnSpPr>
        <p:spPr>
          <a:xfrm flipH="1">
            <a:off x="4775494" y="2539387"/>
            <a:ext cx="775630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Google Shape;253;p37">
            <a:extLst>
              <a:ext uri="{FF2B5EF4-FFF2-40B4-BE49-F238E27FC236}">
                <a16:creationId xmlns:a16="http://schemas.microsoft.com/office/drawing/2014/main" id="{8DD77B22-6BE4-49B8-AA38-ABF7AB307E68}"/>
              </a:ext>
            </a:extLst>
          </p:cNvPr>
          <p:cNvCxnSpPr>
            <a:cxnSpLocks/>
          </p:cNvCxnSpPr>
          <p:nvPr/>
        </p:nvCxnSpPr>
        <p:spPr>
          <a:xfrm rot="10800000" flipV="1">
            <a:off x="5551125" y="2538703"/>
            <a:ext cx="0" cy="82176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2" name="Google Shape;253;p37">
            <a:extLst>
              <a:ext uri="{FF2B5EF4-FFF2-40B4-BE49-F238E27FC236}">
                <a16:creationId xmlns:a16="http://schemas.microsoft.com/office/drawing/2014/main" id="{81B45AB1-C9E7-4A5B-89F4-ABB93B0C10C0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3144406" y="2538701"/>
            <a:ext cx="54369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Google Shape;253;p37">
            <a:extLst>
              <a:ext uri="{FF2B5EF4-FFF2-40B4-BE49-F238E27FC236}">
                <a16:creationId xmlns:a16="http://schemas.microsoft.com/office/drawing/2014/main" id="{88F6D880-5422-4173-A13B-E8E3122784A1}"/>
              </a:ext>
            </a:extLst>
          </p:cNvPr>
          <p:cNvCxnSpPr>
            <a:cxnSpLocks/>
          </p:cNvCxnSpPr>
          <p:nvPr/>
        </p:nvCxnSpPr>
        <p:spPr>
          <a:xfrm flipV="1">
            <a:off x="6537060" y="3726375"/>
            <a:ext cx="0" cy="68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Google Shape;253;p37">
            <a:extLst>
              <a:ext uri="{FF2B5EF4-FFF2-40B4-BE49-F238E27FC236}">
                <a16:creationId xmlns:a16="http://schemas.microsoft.com/office/drawing/2014/main" id="{082C683D-D796-4724-912B-A8E3F8021F5E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6094820" y="3726653"/>
            <a:ext cx="442240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1" name="Google Shape;253;p37">
            <a:extLst>
              <a:ext uri="{FF2B5EF4-FFF2-40B4-BE49-F238E27FC236}">
                <a16:creationId xmlns:a16="http://schemas.microsoft.com/office/drawing/2014/main" id="{F6780BF1-D21E-4E2D-9486-44E85E9C38C0}"/>
              </a:ext>
            </a:extLst>
          </p:cNvPr>
          <p:cNvCxnSpPr>
            <a:cxnSpLocks/>
            <a:endCxn id="22" idx="3"/>
          </p:cNvCxnSpPr>
          <p:nvPr/>
        </p:nvCxnSpPr>
        <p:spPr>
          <a:xfrm>
            <a:off x="4231797" y="1719234"/>
            <a:ext cx="2" cy="453277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3" name="Google Shape;253;p37">
            <a:extLst>
              <a:ext uri="{FF2B5EF4-FFF2-40B4-BE49-F238E27FC236}">
                <a16:creationId xmlns:a16="http://schemas.microsoft.com/office/drawing/2014/main" id="{4D80091C-ADFF-4038-8288-64A488CA54DA}"/>
              </a:ext>
            </a:extLst>
          </p:cNvPr>
          <p:cNvCxnSpPr>
            <a:cxnSpLocks/>
          </p:cNvCxnSpPr>
          <p:nvPr/>
        </p:nvCxnSpPr>
        <p:spPr>
          <a:xfrm rot="10800000" flipH="1">
            <a:off x="2836506" y="1351436"/>
            <a:ext cx="851595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5" name="Google Shape;253;p37">
            <a:extLst>
              <a:ext uri="{FF2B5EF4-FFF2-40B4-BE49-F238E27FC236}">
                <a16:creationId xmlns:a16="http://schemas.microsoft.com/office/drawing/2014/main" id="{24840F67-C3E4-4613-AF4D-B4079A3321C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775492" y="1351436"/>
            <a:ext cx="775631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0" name="Google Shape;210;p33">
            <a:extLst>
              <a:ext uri="{FF2B5EF4-FFF2-40B4-BE49-F238E27FC236}">
                <a16:creationId xmlns:a16="http://schemas.microsoft.com/office/drawing/2014/main" id="{BFD5D79A-20B1-4F10-B486-32EAF3567656}"/>
              </a:ext>
            </a:extLst>
          </p:cNvPr>
          <p:cNvSpPr txBox="1"/>
          <p:nvPr/>
        </p:nvSpPr>
        <p:spPr>
          <a:xfrm>
            <a:off x="3688100" y="955641"/>
            <a:ext cx="1087391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Détection des noms propres ( occurrences non identifiées )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" name="Google Shape;210;p33">
            <a:extLst>
              <a:ext uri="{FF2B5EF4-FFF2-40B4-BE49-F238E27FC236}">
                <a16:creationId xmlns:a16="http://schemas.microsoft.com/office/drawing/2014/main" id="{D11C1392-1634-4DF3-8285-A0A03783738B}"/>
              </a:ext>
            </a:extLst>
          </p:cNvPr>
          <p:cNvSpPr txBox="1"/>
          <p:nvPr/>
        </p:nvSpPr>
        <p:spPr>
          <a:xfrm>
            <a:off x="3685513" y="2170903"/>
            <a:ext cx="1087391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Suggestion ( pour chaque occurrence )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2" name="Google Shape;210;p33">
            <a:extLst>
              <a:ext uri="{FF2B5EF4-FFF2-40B4-BE49-F238E27FC236}">
                <a16:creationId xmlns:a16="http://schemas.microsoft.com/office/drawing/2014/main" id="{95CDD1D2-33D1-4524-AAEE-3E2781E2BD57}"/>
              </a:ext>
            </a:extLst>
          </p:cNvPr>
          <p:cNvSpPr txBox="1"/>
          <p:nvPr/>
        </p:nvSpPr>
        <p:spPr>
          <a:xfrm>
            <a:off x="5006840" y="3445375"/>
            <a:ext cx="1087391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Ajout au dictionnaire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3" name="Google Shape;210;p33">
            <a:extLst>
              <a:ext uri="{FF2B5EF4-FFF2-40B4-BE49-F238E27FC236}">
                <a16:creationId xmlns:a16="http://schemas.microsoft.com/office/drawing/2014/main" id="{3E8ADE3F-DDC9-4803-922F-D5DD56CA01CA}"/>
              </a:ext>
            </a:extLst>
          </p:cNvPr>
          <p:cNvSpPr txBox="1"/>
          <p:nvPr/>
        </p:nvSpPr>
        <p:spPr>
          <a:xfrm>
            <a:off x="2571536" y="3459824"/>
            <a:ext cx="1087391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Nouvelle suggestions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4" name="Google Shape;210;p33">
            <a:extLst>
              <a:ext uri="{FF2B5EF4-FFF2-40B4-BE49-F238E27FC236}">
                <a16:creationId xmlns:a16="http://schemas.microsoft.com/office/drawing/2014/main" id="{42258BD5-046D-4D90-A63A-B34F0BEF9990}"/>
              </a:ext>
            </a:extLst>
          </p:cNvPr>
          <p:cNvSpPr txBox="1"/>
          <p:nvPr/>
        </p:nvSpPr>
        <p:spPr>
          <a:xfrm>
            <a:off x="638173" y="4038965"/>
            <a:ext cx="1087391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Suggestion du dictionnaire (avec apprentissage )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5" name="Google Shape;269;p38">
            <a:extLst>
              <a:ext uri="{FF2B5EF4-FFF2-40B4-BE49-F238E27FC236}">
                <a16:creationId xmlns:a16="http://schemas.microsoft.com/office/drawing/2014/main" id="{C92E59A7-733E-42C9-9E23-9002239FFD5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860187" y="9441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générale du programme</a:t>
            </a:r>
            <a:endParaRPr dirty="0"/>
          </a:p>
        </p:txBody>
      </p:sp>
      <p:sp>
        <p:nvSpPr>
          <p:cNvPr id="76" name="Google Shape;210;p33">
            <a:extLst>
              <a:ext uri="{FF2B5EF4-FFF2-40B4-BE49-F238E27FC236}">
                <a16:creationId xmlns:a16="http://schemas.microsoft.com/office/drawing/2014/main" id="{0BE64C3E-F864-478D-9F40-9C6B90E7B445}"/>
              </a:ext>
            </a:extLst>
          </p:cNvPr>
          <p:cNvSpPr txBox="1"/>
          <p:nvPr/>
        </p:nvSpPr>
        <p:spPr>
          <a:xfrm>
            <a:off x="2063816" y="1176487"/>
            <a:ext cx="1087391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Corpus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7" name="Google Shape;210;p33">
            <a:extLst>
              <a:ext uri="{FF2B5EF4-FFF2-40B4-BE49-F238E27FC236}">
                <a16:creationId xmlns:a16="http://schemas.microsoft.com/office/drawing/2014/main" id="{55854B63-9712-4C36-8AF2-269F08D6DF18}"/>
              </a:ext>
            </a:extLst>
          </p:cNvPr>
          <p:cNvSpPr txBox="1"/>
          <p:nvPr/>
        </p:nvSpPr>
        <p:spPr>
          <a:xfrm>
            <a:off x="5381293" y="1082347"/>
            <a:ext cx="1087391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Dictionnaires (option)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8" name="Google Shape;210;p33">
            <a:extLst>
              <a:ext uri="{FF2B5EF4-FFF2-40B4-BE49-F238E27FC236}">
                <a16:creationId xmlns:a16="http://schemas.microsoft.com/office/drawing/2014/main" id="{7CB8AAD2-0CF1-4B83-975A-4B228BAADD19}"/>
              </a:ext>
            </a:extLst>
          </p:cNvPr>
          <p:cNvSpPr txBox="1"/>
          <p:nvPr/>
        </p:nvSpPr>
        <p:spPr>
          <a:xfrm>
            <a:off x="2607512" y="2512891"/>
            <a:ext cx="1087391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L’utilisateur recherche un autre alias de l’entité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9" name="Google Shape;210;p33">
            <a:extLst>
              <a:ext uri="{FF2B5EF4-FFF2-40B4-BE49-F238E27FC236}">
                <a16:creationId xmlns:a16="http://schemas.microsoft.com/office/drawing/2014/main" id="{953ECC26-EF0E-4B9F-9CDA-12D7467A3B8D}"/>
              </a:ext>
            </a:extLst>
          </p:cNvPr>
          <p:cNvSpPr txBox="1"/>
          <p:nvPr/>
        </p:nvSpPr>
        <p:spPr>
          <a:xfrm>
            <a:off x="1464085" y="3669465"/>
            <a:ext cx="952759" cy="45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L’utilisateur ne trouve pas l’entité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80" name="Google Shape;253;p37">
            <a:extLst>
              <a:ext uri="{FF2B5EF4-FFF2-40B4-BE49-F238E27FC236}">
                <a16:creationId xmlns:a16="http://schemas.microsoft.com/office/drawing/2014/main" id="{D5532755-D4DA-423C-84CC-CC00C78F31D7}"/>
              </a:ext>
            </a:extLst>
          </p:cNvPr>
          <p:cNvCxnSpPr>
            <a:cxnSpLocks/>
          </p:cNvCxnSpPr>
          <p:nvPr/>
        </p:nvCxnSpPr>
        <p:spPr>
          <a:xfrm flipH="1">
            <a:off x="1181868" y="2538247"/>
            <a:ext cx="203095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253;p37">
            <a:extLst>
              <a:ext uri="{FF2B5EF4-FFF2-40B4-BE49-F238E27FC236}">
                <a16:creationId xmlns:a16="http://schemas.microsoft.com/office/drawing/2014/main" id="{98DFD8EB-C45B-4650-9E92-38309DD7B997}"/>
              </a:ext>
            </a:extLst>
          </p:cNvPr>
          <p:cNvCxnSpPr>
            <a:cxnSpLocks/>
          </p:cNvCxnSpPr>
          <p:nvPr/>
        </p:nvCxnSpPr>
        <p:spPr>
          <a:xfrm>
            <a:off x="1181868" y="2538247"/>
            <a:ext cx="0" cy="122356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" name="Google Shape;210;p33">
            <a:extLst>
              <a:ext uri="{FF2B5EF4-FFF2-40B4-BE49-F238E27FC236}">
                <a16:creationId xmlns:a16="http://schemas.microsoft.com/office/drawing/2014/main" id="{DEEF4FB7-4B15-4CD5-93E0-E0D7F0589083}"/>
              </a:ext>
            </a:extLst>
          </p:cNvPr>
          <p:cNvSpPr txBox="1"/>
          <p:nvPr/>
        </p:nvSpPr>
        <p:spPr>
          <a:xfrm>
            <a:off x="1383807" y="2507777"/>
            <a:ext cx="952759" cy="45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L’utilisateur ne trouve pas l’entité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87" name="Google Shape;210;p33">
            <a:extLst>
              <a:ext uri="{FF2B5EF4-FFF2-40B4-BE49-F238E27FC236}">
                <a16:creationId xmlns:a16="http://schemas.microsoft.com/office/drawing/2014/main" id="{3AFC34D1-9DFB-4169-A54D-5AEADD130617}"/>
              </a:ext>
            </a:extLst>
          </p:cNvPr>
          <p:cNvSpPr txBox="1"/>
          <p:nvPr/>
        </p:nvSpPr>
        <p:spPr>
          <a:xfrm>
            <a:off x="3619241" y="4406975"/>
            <a:ext cx="952759" cy="45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L’utilisateur choisi un dictionnaire pour l’entité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88" name="Google Shape;210;p33">
            <a:extLst>
              <a:ext uri="{FF2B5EF4-FFF2-40B4-BE49-F238E27FC236}">
                <a16:creationId xmlns:a16="http://schemas.microsoft.com/office/drawing/2014/main" id="{9440CA00-BE92-4BA4-BC8A-7073D2A71815}"/>
              </a:ext>
            </a:extLst>
          </p:cNvPr>
          <p:cNvSpPr txBox="1"/>
          <p:nvPr/>
        </p:nvSpPr>
        <p:spPr>
          <a:xfrm>
            <a:off x="5601499" y="2724150"/>
            <a:ext cx="952759" cy="45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L’utilisateur accepte une des options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89" name="Google Shape;210;p33">
            <a:extLst>
              <a:ext uri="{FF2B5EF4-FFF2-40B4-BE49-F238E27FC236}">
                <a16:creationId xmlns:a16="http://schemas.microsoft.com/office/drawing/2014/main" id="{70B2C1CD-E9B9-4AB8-985C-EEDFF63518F4}"/>
              </a:ext>
            </a:extLst>
          </p:cNvPr>
          <p:cNvSpPr txBox="1"/>
          <p:nvPr/>
        </p:nvSpPr>
        <p:spPr>
          <a:xfrm>
            <a:off x="4008759" y="3298586"/>
            <a:ext cx="952759" cy="45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L’utilisateur accepte une options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646797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" grpId="0" animBg="1"/>
      <p:bldP spid="22" grpId="0" animBg="1"/>
      <p:bldP spid="23" grpId="0" animBg="1"/>
      <p:bldP spid="24" grpId="0" animBg="1"/>
      <p:bldP spid="25" grpId="0" animBg="1"/>
      <p:bldP spid="70" grpId="0"/>
      <p:bldP spid="71" grpId="0"/>
      <p:bldP spid="72" grpId="0"/>
      <p:bldP spid="73" grpId="0"/>
      <p:bldP spid="74" grpId="0"/>
      <p:bldP spid="76" grpId="0"/>
      <p:bldP spid="77" grpId="0"/>
      <p:bldP spid="78" grpId="0"/>
      <p:bldP spid="79" grpId="0"/>
      <p:bldP spid="86" grpId="0"/>
      <p:bldP spid="87" grpId="0"/>
      <p:bldP spid="88" grpId="0"/>
      <p:bldP spid="8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35"/>
          <p:cNvCxnSpPr/>
          <p:nvPr/>
        </p:nvCxnSpPr>
        <p:spPr>
          <a:xfrm>
            <a:off x="3957600" y="3045275"/>
            <a:ext cx="136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35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générale du programme</a:t>
            </a:r>
            <a:endParaRPr dirty="0"/>
          </a:p>
        </p:txBody>
      </p:sp>
      <p:sp>
        <p:nvSpPr>
          <p:cNvPr id="225" name="Google Shape;225;p35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Détection</a:t>
            </a:r>
            <a:endParaRPr dirty="0"/>
          </a:p>
        </p:txBody>
      </p:sp>
      <p:sp>
        <p:nvSpPr>
          <p:cNvPr id="226" name="Google Shape;226;p35"/>
          <p:cNvSpPr txBox="1">
            <a:spLocks noGrp="1"/>
          </p:cNvSpPr>
          <p:nvPr>
            <p:ph type="subTitle" idx="1"/>
          </p:nvPr>
        </p:nvSpPr>
        <p:spPr>
          <a:xfrm>
            <a:off x="1112571" y="3051223"/>
            <a:ext cx="3649923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Détection à partir des majuscules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Vérification de la présence dans un dictionnaire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7" name="Google Shape;200;p33">
            <a:extLst>
              <a:ext uri="{FF2B5EF4-FFF2-40B4-BE49-F238E27FC236}">
                <a16:creationId xmlns:a16="http://schemas.microsoft.com/office/drawing/2014/main" id="{A62E519B-66C5-48E1-95D8-B1E3787566EE}"/>
              </a:ext>
            </a:extLst>
          </p:cNvPr>
          <p:cNvSpPr/>
          <p:nvPr/>
        </p:nvSpPr>
        <p:spPr>
          <a:xfrm>
            <a:off x="5325601" y="2583764"/>
            <a:ext cx="1820790" cy="848362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</p:txBody>
      </p:sp>
      <p:sp>
        <p:nvSpPr>
          <p:cNvPr id="8" name="Google Shape;210;p33">
            <a:extLst>
              <a:ext uri="{FF2B5EF4-FFF2-40B4-BE49-F238E27FC236}">
                <a16:creationId xmlns:a16="http://schemas.microsoft.com/office/drawing/2014/main" id="{0D33657F-D820-440D-9040-E8684FB91DB0}"/>
              </a:ext>
            </a:extLst>
          </p:cNvPr>
          <p:cNvSpPr txBox="1"/>
          <p:nvPr/>
        </p:nvSpPr>
        <p:spPr>
          <a:xfrm>
            <a:off x="5325600" y="2571750"/>
            <a:ext cx="1820790" cy="719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Détection des noms propres ( occurrences non identifiées )</a:t>
            </a:r>
            <a:endParaRPr lang="en-US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3316943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35"/>
          <p:cNvCxnSpPr/>
          <p:nvPr/>
        </p:nvCxnSpPr>
        <p:spPr>
          <a:xfrm>
            <a:off x="3957600" y="3045275"/>
            <a:ext cx="136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35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générale du programme</a:t>
            </a:r>
            <a:endParaRPr dirty="0"/>
          </a:p>
        </p:txBody>
      </p:sp>
      <p:sp>
        <p:nvSpPr>
          <p:cNvPr id="225" name="Google Shape;225;p35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Suggestion de l’entité</a:t>
            </a:r>
            <a:endParaRPr dirty="0"/>
          </a:p>
        </p:txBody>
      </p:sp>
      <p:sp>
        <p:nvSpPr>
          <p:cNvPr id="11" name="Google Shape;200;p33">
            <a:extLst>
              <a:ext uri="{FF2B5EF4-FFF2-40B4-BE49-F238E27FC236}">
                <a16:creationId xmlns:a16="http://schemas.microsoft.com/office/drawing/2014/main" id="{71CA404D-88F6-48DA-B364-B29DAE89B674}"/>
              </a:ext>
            </a:extLst>
          </p:cNvPr>
          <p:cNvSpPr/>
          <p:nvPr/>
        </p:nvSpPr>
        <p:spPr>
          <a:xfrm>
            <a:off x="6752772" y="1950450"/>
            <a:ext cx="1273414" cy="733988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800" dirty="0"/>
          </a:p>
        </p:txBody>
      </p:sp>
      <p:sp>
        <p:nvSpPr>
          <p:cNvPr id="12" name="Google Shape;200;p33">
            <a:extLst>
              <a:ext uri="{FF2B5EF4-FFF2-40B4-BE49-F238E27FC236}">
                <a16:creationId xmlns:a16="http://schemas.microsoft.com/office/drawing/2014/main" id="{2E569A70-5D2A-4F82-B780-C69E31D88430}"/>
              </a:ext>
            </a:extLst>
          </p:cNvPr>
          <p:cNvSpPr/>
          <p:nvPr/>
        </p:nvSpPr>
        <p:spPr>
          <a:xfrm>
            <a:off x="5557839" y="3140010"/>
            <a:ext cx="1371600" cy="73238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cxnSp>
        <p:nvCxnSpPr>
          <p:cNvPr id="13" name="Google Shape;253;p37">
            <a:extLst>
              <a:ext uri="{FF2B5EF4-FFF2-40B4-BE49-F238E27FC236}">
                <a16:creationId xmlns:a16="http://schemas.microsoft.com/office/drawing/2014/main" id="{02CF72F4-E97D-4342-BAAB-3E949133E643}"/>
              </a:ext>
            </a:extLst>
          </p:cNvPr>
          <p:cNvCxnSpPr>
            <a:cxnSpLocks/>
          </p:cNvCxnSpPr>
          <p:nvPr/>
        </p:nvCxnSpPr>
        <p:spPr>
          <a:xfrm rot="10800000" flipH="1">
            <a:off x="6752772" y="3506200"/>
            <a:ext cx="1319326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Google Shape;253;p37">
            <a:extLst>
              <a:ext uri="{FF2B5EF4-FFF2-40B4-BE49-F238E27FC236}">
                <a16:creationId xmlns:a16="http://schemas.microsoft.com/office/drawing/2014/main" id="{9A7C300C-48E8-4795-B634-C004F33E648D}"/>
              </a:ext>
            </a:extLst>
          </p:cNvPr>
          <p:cNvCxnSpPr>
            <a:cxnSpLocks/>
            <a:endCxn id="12" idx="3"/>
          </p:cNvCxnSpPr>
          <p:nvPr/>
        </p:nvCxnSpPr>
        <p:spPr>
          <a:xfrm>
            <a:off x="6209077" y="2318248"/>
            <a:ext cx="34562" cy="821762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Google Shape;253;p37">
            <a:extLst>
              <a:ext uri="{FF2B5EF4-FFF2-40B4-BE49-F238E27FC236}">
                <a16:creationId xmlns:a16="http://schemas.microsoft.com/office/drawing/2014/main" id="{960FA42F-179D-4840-B459-04551544E31C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6209076" y="2317444"/>
            <a:ext cx="543696" cy="80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210;p33">
            <a:extLst>
              <a:ext uri="{FF2B5EF4-FFF2-40B4-BE49-F238E27FC236}">
                <a16:creationId xmlns:a16="http://schemas.microsoft.com/office/drawing/2014/main" id="{0971EE4B-2C4C-4BDB-9AE2-800585697A3E}"/>
              </a:ext>
            </a:extLst>
          </p:cNvPr>
          <p:cNvSpPr txBox="1"/>
          <p:nvPr/>
        </p:nvSpPr>
        <p:spPr>
          <a:xfrm>
            <a:off x="6687523" y="1894910"/>
            <a:ext cx="1273414" cy="733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Suggestion ( pour chaque occurrence )</a:t>
            </a:r>
            <a:endParaRPr lang="en-US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7" name="Google Shape;210;p33">
            <a:extLst>
              <a:ext uri="{FF2B5EF4-FFF2-40B4-BE49-F238E27FC236}">
                <a16:creationId xmlns:a16="http://schemas.microsoft.com/office/drawing/2014/main" id="{A0995E46-9147-4070-BC08-BB3A50CB66CD}"/>
              </a:ext>
            </a:extLst>
          </p:cNvPr>
          <p:cNvSpPr txBox="1"/>
          <p:nvPr/>
        </p:nvSpPr>
        <p:spPr>
          <a:xfrm>
            <a:off x="5682662" y="3195550"/>
            <a:ext cx="1087391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Nouvelle suggestions</a:t>
            </a:r>
            <a:endParaRPr lang="en-US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8" name="Google Shape;210;p33">
            <a:extLst>
              <a:ext uri="{FF2B5EF4-FFF2-40B4-BE49-F238E27FC236}">
                <a16:creationId xmlns:a16="http://schemas.microsoft.com/office/drawing/2014/main" id="{C6EA3A7B-F345-4654-A6DD-6A9F8789AB59}"/>
              </a:ext>
            </a:extLst>
          </p:cNvPr>
          <p:cNvSpPr txBox="1"/>
          <p:nvPr/>
        </p:nvSpPr>
        <p:spPr>
          <a:xfrm>
            <a:off x="5672181" y="2292438"/>
            <a:ext cx="1087391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1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L’utilisateur recherche un autre alias de l’entité</a:t>
            </a:r>
            <a:endParaRPr lang="en-US" sz="11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9" name="Google Shape;210;p33">
            <a:extLst>
              <a:ext uri="{FF2B5EF4-FFF2-40B4-BE49-F238E27FC236}">
                <a16:creationId xmlns:a16="http://schemas.microsoft.com/office/drawing/2014/main" id="{E9354DFC-7CC7-4849-9C5C-0B425F53C195}"/>
              </a:ext>
            </a:extLst>
          </p:cNvPr>
          <p:cNvSpPr txBox="1"/>
          <p:nvPr/>
        </p:nvSpPr>
        <p:spPr>
          <a:xfrm>
            <a:off x="7073428" y="3078133"/>
            <a:ext cx="952759" cy="45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1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L’utilisateur accepte une options</a:t>
            </a:r>
            <a:endParaRPr lang="en-US" sz="11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20" name="Google Shape;253;p37">
            <a:extLst>
              <a:ext uri="{FF2B5EF4-FFF2-40B4-BE49-F238E27FC236}">
                <a16:creationId xmlns:a16="http://schemas.microsoft.com/office/drawing/2014/main" id="{3F13EBDD-3E1D-4C67-AA5C-9FC3DFFE4BF0}"/>
              </a:ext>
            </a:extLst>
          </p:cNvPr>
          <p:cNvCxnSpPr>
            <a:cxnSpLocks/>
          </p:cNvCxnSpPr>
          <p:nvPr/>
        </p:nvCxnSpPr>
        <p:spPr>
          <a:xfrm>
            <a:off x="7823166" y="2378517"/>
            <a:ext cx="1206534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Google Shape;210;p33">
            <a:extLst>
              <a:ext uri="{FF2B5EF4-FFF2-40B4-BE49-F238E27FC236}">
                <a16:creationId xmlns:a16="http://schemas.microsoft.com/office/drawing/2014/main" id="{5773CFD1-D580-42A2-8B23-B24648725226}"/>
              </a:ext>
            </a:extLst>
          </p:cNvPr>
          <p:cNvSpPr txBox="1"/>
          <p:nvPr/>
        </p:nvSpPr>
        <p:spPr>
          <a:xfrm>
            <a:off x="8143823" y="1950450"/>
            <a:ext cx="771752" cy="471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1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L’utilisateur accepte une options</a:t>
            </a:r>
            <a:endParaRPr lang="en-US" sz="11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24" name="Google Shape;253;p37">
            <a:extLst>
              <a:ext uri="{FF2B5EF4-FFF2-40B4-BE49-F238E27FC236}">
                <a16:creationId xmlns:a16="http://schemas.microsoft.com/office/drawing/2014/main" id="{51391A83-5B6E-419B-BF00-E3C19D427104}"/>
              </a:ext>
            </a:extLst>
          </p:cNvPr>
          <p:cNvCxnSpPr>
            <a:cxnSpLocks/>
          </p:cNvCxnSpPr>
          <p:nvPr/>
        </p:nvCxnSpPr>
        <p:spPr>
          <a:xfrm flipH="1">
            <a:off x="4756828" y="3532320"/>
            <a:ext cx="908553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" name="Google Shape;210;p33">
            <a:extLst>
              <a:ext uri="{FF2B5EF4-FFF2-40B4-BE49-F238E27FC236}">
                <a16:creationId xmlns:a16="http://schemas.microsoft.com/office/drawing/2014/main" id="{AEBF3941-4033-44CE-B014-46FCC79A2F01}"/>
              </a:ext>
            </a:extLst>
          </p:cNvPr>
          <p:cNvSpPr txBox="1"/>
          <p:nvPr/>
        </p:nvSpPr>
        <p:spPr>
          <a:xfrm>
            <a:off x="4756827" y="3505845"/>
            <a:ext cx="952759" cy="45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L’utilisateur ne trouve pas l’entité</a:t>
            </a:r>
            <a:endParaRPr lang="en-US" sz="12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34" name="Google Shape;226;p35">
            <a:extLst>
              <a:ext uri="{FF2B5EF4-FFF2-40B4-BE49-F238E27FC236}">
                <a16:creationId xmlns:a16="http://schemas.microsoft.com/office/drawing/2014/main" id="{4DDC1408-6C47-45E7-A6D7-AEA111AC10F6}"/>
              </a:ext>
            </a:extLst>
          </p:cNvPr>
          <p:cNvSpPr txBox="1">
            <a:spLocks/>
          </p:cNvSpPr>
          <p:nvPr/>
        </p:nvSpPr>
        <p:spPr>
          <a:xfrm>
            <a:off x="1117813" y="3078133"/>
            <a:ext cx="3649923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accent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Suggestion: indice de </a:t>
            </a:r>
            <a:r>
              <a:rPr lang="fr-FR" sz="1400" dirty="0" err="1">
                <a:solidFill>
                  <a:schemeClr val="dk1"/>
                </a:solidFill>
              </a:rPr>
              <a:t>Sørensen-Dice</a:t>
            </a:r>
            <a:endParaRPr lang="fr-FR" sz="1400" dirty="0">
              <a:solidFill>
                <a:schemeClr val="dk1"/>
              </a:solidFill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3 possibilités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Même indice pour la 2ème suggestion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fr-FR" sz="1400" dirty="0">
              <a:solidFill>
                <a:schemeClr val="dk1"/>
              </a:solidFill>
            </a:endParaRPr>
          </a:p>
          <a:p>
            <a:pPr marL="0" indent="0"/>
            <a:endParaRPr lang="fr-FR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299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6" grpId="0"/>
      <p:bldP spid="17" grpId="0"/>
      <p:bldP spid="18" grpId="0"/>
      <p:bldP spid="19" grpId="0"/>
      <p:bldP spid="21" grpId="0"/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35"/>
          <p:cNvCxnSpPr/>
          <p:nvPr/>
        </p:nvCxnSpPr>
        <p:spPr>
          <a:xfrm>
            <a:off x="3957600" y="3045275"/>
            <a:ext cx="136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35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générale du programme</a:t>
            </a:r>
            <a:endParaRPr dirty="0"/>
          </a:p>
        </p:txBody>
      </p:sp>
      <p:sp>
        <p:nvSpPr>
          <p:cNvPr id="225" name="Google Shape;225;p35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Suggestion de dictionnaire</a:t>
            </a:r>
            <a:endParaRPr dirty="0"/>
          </a:p>
        </p:txBody>
      </p:sp>
      <p:sp>
        <p:nvSpPr>
          <p:cNvPr id="9" name="Google Shape;200;p33">
            <a:extLst>
              <a:ext uri="{FF2B5EF4-FFF2-40B4-BE49-F238E27FC236}">
                <a16:creationId xmlns:a16="http://schemas.microsoft.com/office/drawing/2014/main" id="{5F0E367D-E3BF-4247-9505-0B4BF0717DE4}"/>
              </a:ext>
            </a:extLst>
          </p:cNvPr>
          <p:cNvSpPr/>
          <p:nvPr/>
        </p:nvSpPr>
        <p:spPr>
          <a:xfrm>
            <a:off x="5325600" y="2555198"/>
            <a:ext cx="1746713" cy="853511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10;p33">
            <a:extLst>
              <a:ext uri="{FF2B5EF4-FFF2-40B4-BE49-F238E27FC236}">
                <a16:creationId xmlns:a16="http://schemas.microsoft.com/office/drawing/2014/main" id="{644002B9-612A-427D-877F-8F2A14EBEF41}"/>
              </a:ext>
            </a:extLst>
          </p:cNvPr>
          <p:cNvSpPr txBox="1"/>
          <p:nvPr/>
        </p:nvSpPr>
        <p:spPr>
          <a:xfrm>
            <a:off x="5325600" y="2571750"/>
            <a:ext cx="1746713" cy="724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Suggestion du dictionnaire (avec apprentissage )</a:t>
            </a:r>
            <a:endParaRPr lang="en-US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2" name="Google Shape;226;p35">
            <a:extLst>
              <a:ext uri="{FF2B5EF4-FFF2-40B4-BE49-F238E27FC236}">
                <a16:creationId xmlns:a16="http://schemas.microsoft.com/office/drawing/2014/main" id="{26EAF685-CF71-4DAE-A3DF-3AF5091D916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18190" y="3039328"/>
            <a:ext cx="3638686" cy="1784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Création d’une nouvelle entité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Choix du dictionnaire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Mis en avant du meilleur choix.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FR" sz="1400" dirty="0"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640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35"/>
          <p:cNvCxnSpPr/>
          <p:nvPr/>
        </p:nvCxnSpPr>
        <p:spPr>
          <a:xfrm>
            <a:off x="3957600" y="3045275"/>
            <a:ext cx="136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35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générale du programme</a:t>
            </a:r>
            <a:endParaRPr dirty="0"/>
          </a:p>
        </p:txBody>
      </p:sp>
      <p:sp>
        <p:nvSpPr>
          <p:cNvPr id="225" name="Google Shape;225;p35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Remplissage des dictionnaires</a:t>
            </a:r>
            <a:endParaRPr dirty="0"/>
          </a:p>
        </p:txBody>
      </p:sp>
      <p:sp>
        <p:nvSpPr>
          <p:cNvPr id="9" name="Google Shape;200;p33">
            <a:extLst>
              <a:ext uri="{FF2B5EF4-FFF2-40B4-BE49-F238E27FC236}">
                <a16:creationId xmlns:a16="http://schemas.microsoft.com/office/drawing/2014/main" id="{AC6E6D9E-6E46-407E-AEF8-3E5C9E9EDAD0}"/>
              </a:ext>
            </a:extLst>
          </p:cNvPr>
          <p:cNvSpPr/>
          <p:nvPr/>
        </p:nvSpPr>
        <p:spPr>
          <a:xfrm>
            <a:off x="5325600" y="2555198"/>
            <a:ext cx="1746713" cy="853511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10;p33">
            <a:extLst>
              <a:ext uri="{FF2B5EF4-FFF2-40B4-BE49-F238E27FC236}">
                <a16:creationId xmlns:a16="http://schemas.microsoft.com/office/drawing/2014/main" id="{8DF8AB8C-8BA7-4894-9C33-6475FDB8C59D}"/>
              </a:ext>
            </a:extLst>
          </p:cNvPr>
          <p:cNvSpPr txBox="1"/>
          <p:nvPr/>
        </p:nvSpPr>
        <p:spPr>
          <a:xfrm>
            <a:off x="5325600" y="2725248"/>
            <a:ext cx="1746713" cy="724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Ajout au dictionnaire</a:t>
            </a:r>
            <a:endParaRPr lang="en-US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1" name="Google Shape;226;p35">
            <a:extLst>
              <a:ext uri="{FF2B5EF4-FFF2-40B4-BE49-F238E27FC236}">
                <a16:creationId xmlns:a16="http://schemas.microsoft.com/office/drawing/2014/main" id="{D6C8C2B4-4093-4C12-BB9B-3B1B63D81D34}"/>
              </a:ext>
            </a:extLst>
          </p:cNvPr>
          <p:cNvSpPr txBox="1">
            <a:spLocks/>
          </p:cNvSpPr>
          <p:nvPr/>
        </p:nvSpPr>
        <p:spPr>
          <a:xfrm>
            <a:off x="1112571" y="3051223"/>
            <a:ext cx="3649923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accent6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Demande si ambiguïté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Ajout définitif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Sauvegarde à l’arrêt du programme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fr-FR" sz="1400" dirty="0">
              <a:solidFill>
                <a:schemeClr val="dk1"/>
              </a:solidFill>
            </a:endParaRPr>
          </a:p>
          <a:p>
            <a:pPr marL="0" indent="0"/>
            <a:endParaRPr lang="fr-FR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71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3" name="Google Shape;373;p41"/>
          <p:cNvCxnSpPr/>
          <p:nvPr/>
        </p:nvCxnSpPr>
        <p:spPr>
          <a:xfrm rot="10800000">
            <a:off x="7701758" y="2949500"/>
            <a:ext cx="157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4" name="Google Shape;374;p41"/>
          <p:cNvCxnSpPr/>
          <p:nvPr/>
        </p:nvCxnSpPr>
        <p:spPr>
          <a:xfrm rot="10800000">
            <a:off x="-55328" y="2148175"/>
            <a:ext cx="1487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5" name="Google Shape;375;p41"/>
          <p:cNvSpPr/>
          <p:nvPr/>
        </p:nvSpPr>
        <p:spPr>
          <a:xfrm rot="-5400000" flipH="1">
            <a:off x="5399608" y="1821475"/>
            <a:ext cx="1975500" cy="2628900"/>
          </a:xfrm>
          <a:prstGeom prst="snip1Rect">
            <a:avLst>
              <a:gd name="adj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4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Deux Parties Principales du Projet</a:t>
            </a:r>
            <a:endParaRPr dirty="0"/>
          </a:p>
        </p:txBody>
      </p:sp>
      <p:sp>
        <p:nvSpPr>
          <p:cNvPr id="377" name="Google Shape;377;p41"/>
          <p:cNvSpPr/>
          <p:nvPr/>
        </p:nvSpPr>
        <p:spPr>
          <a:xfrm rot="5400000">
            <a:off x="1759800" y="1039900"/>
            <a:ext cx="1975500" cy="2631000"/>
          </a:xfrm>
          <a:prstGeom prst="snip1Rect">
            <a:avLst>
              <a:gd name="adj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41"/>
          <p:cNvSpPr txBox="1">
            <a:spLocks noGrp="1"/>
          </p:cNvSpPr>
          <p:nvPr>
            <p:ph type="subTitle" idx="1"/>
          </p:nvPr>
        </p:nvSpPr>
        <p:spPr>
          <a:xfrm>
            <a:off x="1741950" y="1730891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>
                <a:solidFill>
                  <a:schemeClr val="lt1"/>
                </a:solidFill>
              </a:rPr>
              <a:t>l’aspect interface avec l’utilisateur, implémentation des outils</a:t>
            </a:r>
            <a:endParaRPr lang="en-US" sz="1400" dirty="0">
              <a:solidFill>
                <a:schemeClr val="lt1"/>
              </a:solidFill>
            </a:endParaRPr>
          </a:p>
        </p:txBody>
      </p:sp>
      <p:sp>
        <p:nvSpPr>
          <p:cNvPr id="381" name="Google Shape;381;p41"/>
          <p:cNvSpPr txBox="1">
            <a:spLocks noGrp="1"/>
          </p:cNvSpPr>
          <p:nvPr>
            <p:ph type="subTitle" idx="4"/>
          </p:nvPr>
        </p:nvSpPr>
        <p:spPr>
          <a:xfrm>
            <a:off x="5244750" y="2520921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>
                <a:solidFill>
                  <a:schemeClr val="lt1"/>
                </a:solidFill>
              </a:rPr>
              <a:t>l’aspect traitant de l’apprentissage pour la suggestion de classe pour les entités</a:t>
            </a:r>
            <a:endParaRPr lang="en-US" sz="14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" grpId="0" animBg="1"/>
      <p:bldP spid="377" grpId="0" animBg="1"/>
      <p:bldP spid="379" grpId="0" build="p"/>
      <p:bldP spid="381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Implémentation/interface</a:t>
            </a:r>
            <a:endParaRPr dirty="0"/>
          </a:p>
        </p:txBody>
      </p:sp>
      <p:sp>
        <p:nvSpPr>
          <p:cNvPr id="270" name="Google Shape;270;p38"/>
          <p:cNvSpPr txBox="1">
            <a:spLocks noGrp="1"/>
          </p:cNvSpPr>
          <p:nvPr>
            <p:ph type="ctrTitle" idx="2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Exo 2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Généralisation</a:t>
            </a:r>
          </a:p>
        </p:txBody>
      </p:sp>
      <p:sp>
        <p:nvSpPr>
          <p:cNvPr id="272" name="Google Shape;272;p38"/>
          <p:cNvSpPr txBox="1">
            <a:spLocks noGrp="1"/>
          </p:cNvSpPr>
          <p:nvPr>
            <p:ph type="ctrTitle" idx="3"/>
          </p:nvPr>
        </p:nvSpPr>
        <p:spPr>
          <a:xfrm>
            <a:off x="3208621" y="3260767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/>
              <a:t>Plus d’informations données pour l’utilisateur</a:t>
            </a:r>
            <a:br>
              <a:rPr lang="fr-FR" dirty="0"/>
            </a:br>
            <a:endParaRPr lang="fr-FR" dirty="0"/>
          </a:p>
        </p:txBody>
      </p:sp>
      <p:sp>
        <p:nvSpPr>
          <p:cNvPr id="274" name="Google Shape;274;p38"/>
          <p:cNvSpPr txBox="1">
            <a:spLocks noGrp="1"/>
          </p:cNvSpPr>
          <p:nvPr>
            <p:ph type="ctrTitle" idx="5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Ajouts de suggestions</a:t>
            </a:r>
          </a:p>
        </p:txBody>
      </p:sp>
      <p:cxnSp>
        <p:nvCxnSpPr>
          <p:cNvPr id="276" name="Google Shape;276;p38"/>
          <p:cNvCxnSpPr/>
          <p:nvPr/>
        </p:nvCxnSpPr>
        <p:spPr>
          <a:xfrm>
            <a:off x="32352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7" name="Google Shape;277;p38"/>
          <p:cNvCxnSpPr/>
          <p:nvPr/>
        </p:nvCxnSpPr>
        <p:spPr>
          <a:xfrm>
            <a:off x="59088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8" name="Google Shape;278;p38"/>
          <p:cNvSpPr/>
          <p:nvPr/>
        </p:nvSpPr>
        <p:spPr>
          <a:xfrm>
            <a:off x="6778501" y="1917588"/>
            <a:ext cx="801300" cy="811097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4" name="Google Shape;6586;p62">
            <a:extLst>
              <a:ext uri="{FF2B5EF4-FFF2-40B4-BE49-F238E27FC236}">
                <a16:creationId xmlns:a16="http://schemas.microsoft.com/office/drawing/2014/main" id="{AF8CC7F6-05A8-487F-8A06-4C434064A00E}"/>
              </a:ext>
            </a:extLst>
          </p:cNvPr>
          <p:cNvGrpSpPr/>
          <p:nvPr/>
        </p:nvGrpSpPr>
        <p:grpSpPr>
          <a:xfrm>
            <a:off x="6957649" y="2151525"/>
            <a:ext cx="415168" cy="422515"/>
            <a:chOff x="-33286325" y="3944800"/>
            <a:chExt cx="291450" cy="293025"/>
          </a:xfrm>
        </p:grpSpPr>
        <p:sp>
          <p:nvSpPr>
            <p:cNvPr id="45" name="Google Shape;6587;p62">
              <a:extLst>
                <a:ext uri="{FF2B5EF4-FFF2-40B4-BE49-F238E27FC236}">
                  <a16:creationId xmlns:a16="http://schemas.microsoft.com/office/drawing/2014/main" id="{C9B8D842-30E0-444B-95EF-DEB875A16491}"/>
                </a:ext>
              </a:extLst>
            </p:cNvPr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6588;p62">
              <a:extLst>
                <a:ext uri="{FF2B5EF4-FFF2-40B4-BE49-F238E27FC236}">
                  <a16:creationId xmlns:a16="http://schemas.microsoft.com/office/drawing/2014/main" id="{230FAFB1-6B19-45C9-97E6-7E172767BE1E}"/>
                </a:ext>
              </a:extLst>
            </p:cNvPr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589;p62">
              <a:extLst>
                <a:ext uri="{FF2B5EF4-FFF2-40B4-BE49-F238E27FC236}">
                  <a16:creationId xmlns:a16="http://schemas.microsoft.com/office/drawing/2014/main" id="{36095C16-6BFC-4AE2-A591-8E10BB42B5BF}"/>
                </a:ext>
              </a:extLst>
            </p:cNvPr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590;p62">
              <a:extLst>
                <a:ext uri="{FF2B5EF4-FFF2-40B4-BE49-F238E27FC236}">
                  <a16:creationId xmlns:a16="http://schemas.microsoft.com/office/drawing/2014/main" id="{3585DF49-E8E1-4A46-9874-D0DAB6CD6A62}"/>
                </a:ext>
              </a:extLst>
            </p:cNvPr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8112;p66">
            <a:extLst>
              <a:ext uri="{FF2B5EF4-FFF2-40B4-BE49-F238E27FC236}">
                <a16:creationId xmlns:a16="http://schemas.microsoft.com/office/drawing/2014/main" id="{E8455BE1-E47F-4918-A839-F69C1105E876}"/>
              </a:ext>
            </a:extLst>
          </p:cNvPr>
          <p:cNvGrpSpPr/>
          <p:nvPr/>
        </p:nvGrpSpPr>
        <p:grpSpPr>
          <a:xfrm>
            <a:off x="4365591" y="3598156"/>
            <a:ext cx="465975" cy="478908"/>
            <a:chOff x="-3852025" y="2764950"/>
            <a:chExt cx="291450" cy="293000"/>
          </a:xfrm>
        </p:grpSpPr>
        <p:sp>
          <p:nvSpPr>
            <p:cNvPr id="64" name="Google Shape;8113;p66">
              <a:extLst>
                <a:ext uri="{FF2B5EF4-FFF2-40B4-BE49-F238E27FC236}">
                  <a16:creationId xmlns:a16="http://schemas.microsoft.com/office/drawing/2014/main" id="{C94FD130-E8C3-453C-AEAA-C9BED43A7C79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8114;p66">
              <a:extLst>
                <a:ext uri="{FF2B5EF4-FFF2-40B4-BE49-F238E27FC236}">
                  <a16:creationId xmlns:a16="http://schemas.microsoft.com/office/drawing/2014/main" id="{831827A3-DEA5-4FC3-BE3F-FA9EE7EC18D7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278;p38">
            <a:extLst>
              <a:ext uri="{FF2B5EF4-FFF2-40B4-BE49-F238E27FC236}">
                <a16:creationId xmlns:a16="http://schemas.microsoft.com/office/drawing/2014/main" id="{B831F17B-803A-4576-B4C9-B70284642CBA}"/>
              </a:ext>
            </a:extLst>
          </p:cNvPr>
          <p:cNvSpPr/>
          <p:nvPr/>
        </p:nvSpPr>
        <p:spPr>
          <a:xfrm>
            <a:off x="4171350" y="3474517"/>
            <a:ext cx="801300" cy="811097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8" name="Google Shape;8399;p66">
            <a:extLst>
              <a:ext uri="{FF2B5EF4-FFF2-40B4-BE49-F238E27FC236}">
                <a16:creationId xmlns:a16="http://schemas.microsoft.com/office/drawing/2014/main" id="{C485602F-8373-4F36-B907-B69EE9B4039F}"/>
              </a:ext>
            </a:extLst>
          </p:cNvPr>
          <p:cNvGrpSpPr/>
          <p:nvPr/>
        </p:nvGrpSpPr>
        <p:grpSpPr>
          <a:xfrm>
            <a:off x="1564199" y="2141482"/>
            <a:ext cx="426919" cy="394610"/>
            <a:chOff x="-1592325" y="3957400"/>
            <a:chExt cx="293025" cy="277275"/>
          </a:xfrm>
        </p:grpSpPr>
        <p:sp>
          <p:nvSpPr>
            <p:cNvPr id="69" name="Google Shape;8400;p66">
              <a:extLst>
                <a:ext uri="{FF2B5EF4-FFF2-40B4-BE49-F238E27FC236}">
                  <a16:creationId xmlns:a16="http://schemas.microsoft.com/office/drawing/2014/main" id="{DEAE17F6-A69D-4220-907C-2B985D6F2A1B}"/>
                </a:ext>
              </a:extLst>
            </p:cNvPr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401;p66">
              <a:extLst>
                <a:ext uri="{FF2B5EF4-FFF2-40B4-BE49-F238E27FC236}">
                  <a16:creationId xmlns:a16="http://schemas.microsoft.com/office/drawing/2014/main" id="{32799DE4-33CE-4D34-AF2B-DA3B2DD9BA56}"/>
                </a:ext>
              </a:extLst>
            </p:cNvPr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402;p66">
              <a:extLst>
                <a:ext uri="{FF2B5EF4-FFF2-40B4-BE49-F238E27FC236}">
                  <a16:creationId xmlns:a16="http://schemas.microsoft.com/office/drawing/2014/main" id="{E525E8C6-ADCE-47F8-AE4E-BE62662AD26E}"/>
                </a:ext>
              </a:extLst>
            </p:cNvPr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403;p66">
              <a:extLst>
                <a:ext uri="{FF2B5EF4-FFF2-40B4-BE49-F238E27FC236}">
                  <a16:creationId xmlns:a16="http://schemas.microsoft.com/office/drawing/2014/main" id="{FD21AA23-AC2B-47C6-94FF-AE8EB570CE48}"/>
                </a:ext>
              </a:extLst>
            </p:cNvPr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278;p38">
            <a:extLst>
              <a:ext uri="{FF2B5EF4-FFF2-40B4-BE49-F238E27FC236}">
                <a16:creationId xmlns:a16="http://schemas.microsoft.com/office/drawing/2014/main" id="{B917603E-14FF-4FC8-ACC0-53A91B189502}"/>
              </a:ext>
            </a:extLst>
          </p:cNvPr>
          <p:cNvSpPr/>
          <p:nvPr/>
        </p:nvSpPr>
        <p:spPr>
          <a:xfrm>
            <a:off x="1388606" y="1923194"/>
            <a:ext cx="801300" cy="811097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909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/>
      <p:bldP spid="272" grpId="0"/>
      <p:bldP spid="27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Stockage des données</a:t>
            </a:r>
            <a:endParaRPr dirty="0"/>
          </a:p>
        </p:txBody>
      </p:sp>
      <p:sp>
        <p:nvSpPr>
          <p:cNvPr id="270" name="Google Shape;270;p38"/>
          <p:cNvSpPr txBox="1">
            <a:spLocks noGrp="1"/>
          </p:cNvSpPr>
          <p:nvPr>
            <p:ph type="ctrTitle" idx="2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Exo 2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Identifiant unique</a:t>
            </a:r>
          </a:p>
        </p:txBody>
      </p:sp>
      <p:sp>
        <p:nvSpPr>
          <p:cNvPr id="272" name="Google Shape;272;p38"/>
          <p:cNvSpPr txBox="1">
            <a:spLocks noGrp="1"/>
          </p:cNvSpPr>
          <p:nvPr>
            <p:ph type="ctrTitle" idx="3"/>
          </p:nvPr>
        </p:nvSpPr>
        <p:spPr>
          <a:xfrm>
            <a:off x="3233859" y="3025999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Plusieurs alias par entité</a:t>
            </a:r>
            <a:endParaRPr dirty="0"/>
          </a:p>
        </p:txBody>
      </p:sp>
      <p:sp>
        <p:nvSpPr>
          <p:cNvPr id="274" name="Google Shape;274;p38"/>
          <p:cNvSpPr txBox="1">
            <a:spLocks noGrp="1"/>
          </p:cNvSpPr>
          <p:nvPr>
            <p:ph type="ctrTitle" idx="5"/>
          </p:nvPr>
        </p:nvSpPr>
        <p:spPr>
          <a:xfrm>
            <a:off x="5960197" y="3025999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Toutes les occurrences</a:t>
            </a:r>
          </a:p>
        </p:txBody>
      </p:sp>
      <p:cxnSp>
        <p:nvCxnSpPr>
          <p:cNvPr id="276" name="Google Shape;276;p38"/>
          <p:cNvCxnSpPr/>
          <p:nvPr/>
        </p:nvCxnSpPr>
        <p:spPr>
          <a:xfrm>
            <a:off x="2935163" y="2135863"/>
            <a:ext cx="0" cy="164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7" name="Google Shape;277;p38"/>
          <p:cNvCxnSpPr/>
          <p:nvPr/>
        </p:nvCxnSpPr>
        <p:spPr>
          <a:xfrm>
            <a:off x="6344569" y="2135863"/>
            <a:ext cx="0" cy="164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ous-titre 2">
            <a:extLst>
              <a:ext uri="{FF2B5EF4-FFF2-40B4-BE49-F238E27FC236}">
                <a16:creationId xmlns:a16="http://schemas.microsoft.com/office/drawing/2014/main" id="{A8FE397F-7030-4CF5-8476-26B98C672A7D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775384" y="2274451"/>
            <a:ext cx="5508730" cy="1003200"/>
          </a:xfrm>
        </p:spPr>
        <p:txBody>
          <a:bodyPr/>
          <a:lstStyle/>
          <a:p>
            <a:r>
              <a:rPr lang="fr-FR" sz="1200" dirty="0"/>
              <a:t>&lt;identifiant de l’entité (un entier)&gt; :&lt;alias1&gt;|&lt;alias2&gt;|... </a:t>
            </a:r>
          </a:p>
          <a:p>
            <a:r>
              <a:rPr lang="fr-FR" sz="1200" dirty="0"/>
              <a:t>:(&lt;fichier&gt;,&lt;ligne&gt;,&lt;numéro mot&gt;)</a:t>
            </a:r>
          </a:p>
        </p:txBody>
      </p:sp>
      <p:grpSp>
        <p:nvGrpSpPr>
          <p:cNvPr id="48" name="Google Shape;8755;p67">
            <a:extLst>
              <a:ext uri="{FF2B5EF4-FFF2-40B4-BE49-F238E27FC236}">
                <a16:creationId xmlns:a16="http://schemas.microsoft.com/office/drawing/2014/main" id="{558D26C2-0F30-4F10-8003-25B1DC8BE622}"/>
              </a:ext>
            </a:extLst>
          </p:cNvPr>
          <p:cNvGrpSpPr/>
          <p:nvPr/>
        </p:nvGrpSpPr>
        <p:grpSpPr>
          <a:xfrm>
            <a:off x="4393406" y="3602359"/>
            <a:ext cx="500061" cy="427500"/>
            <a:chOff x="946175" y="3619500"/>
            <a:chExt cx="296975" cy="293825"/>
          </a:xfrm>
        </p:grpSpPr>
        <p:sp>
          <p:nvSpPr>
            <p:cNvPr id="49" name="Google Shape;8756;p67">
              <a:extLst>
                <a:ext uri="{FF2B5EF4-FFF2-40B4-BE49-F238E27FC236}">
                  <a16:creationId xmlns:a16="http://schemas.microsoft.com/office/drawing/2014/main" id="{DBADA072-2926-44B1-85BA-A9A588009073}"/>
                </a:ext>
              </a:extLst>
            </p:cNvPr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8757;p67">
              <a:extLst>
                <a:ext uri="{FF2B5EF4-FFF2-40B4-BE49-F238E27FC236}">
                  <a16:creationId xmlns:a16="http://schemas.microsoft.com/office/drawing/2014/main" id="{34E7612B-5FB1-44B9-88CC-5C15E81D58DC}"/>
                </a:ext>
              </a:extLst>
            </p:cNvPr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758;p67">
              <a:extLst>
                <a:ext uri="{FF2B5EF4-FFF2-40B4-BE49-F238E27FC236}">
                  <a16:creationId xmlns:a16="http://schemas.microsoft.com/office/drawing/2014/main" id="{49FC3592-B735-4923-8620-A8CC9042C834}"/>
                </a:ext>
              </a:extLst>
            </p:cNvPr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759;p67">
              <a:extLst>
                <a:ext uri="{FF2B5EF4-FFF2-40B4-BE49-F238E27FC236}">
                  <a16:creationId xmlns:a16="http://schemas.microsoft.com/office/drawing/2014/main" id="{1A43BCDE-61F9-42EE-B3AA-05AAB6977EF2}"/>
                </a:ext>
              </a:extLst>
            </p:cNvPr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760;p67">
              <a:extLst>
                <a:ext uri="{FF2B5EF4-FFF2-40B4-BE49-F238E27FC236}">
                  <a16:creationId xmlns:a16="http://schemas.microsoft.com/office/drawing/2014/main" id="{AD4EEF8A-365E-4B37-9C62-3B0E351537AE}"/>
                </a:ext>
              </a:extLst>
            </p:cNvPr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761;p67">
              <a:extLst>
                <a:ext uri="{FF2B5EF4-FFF2-40B4-BE49-F238E27FC236}">
                  <a16:creationId xmlns:a16="http://schemas.microsoft.com/office/drawing/2014/main" id="{350AF578-1561-4460-BB6F-EC958B231F4A}"/>
                </a:ext>
              </a:extLst>
            </p:cNvPr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278;p38">
            <a:extLst>
              <a:ext uri="{FF2B5EF4-FFF2-40B4-BE49-F238E27FC236}">
                <a16:creationId xmlns:a16="http://schemas.microsoft.com/office/drawing/2014/main" id="{7E6B50CA-AC57-42C9-B104-E7DBCB39A79D}"/>
              </a:ext>
            </a:extLst>
          </p:cNvPr>
          <p:cNvSpPr/>
          <p:nvPr/>
        </p:nvSpPr>
        <p:spPr>
          <a:xfrm>
            <a:off x="4197049" y="3410560"/>
            <a:ext cx="801300" cy="811097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" name="Google Shape;6486;p62">
            <a:extLst>
              <a:ext uri="{FF2B5EF4-FFF2-40B4-BE49-F238E27FC236}">
                <a16:creationId xmlns:a16="http://schemas.microsoft.com/office/drawing/2014/main" id="{D823FA74-5848-4197-B962-82D4BA5C439D}"/>
              </a:ext>
            </a:extLst>
          </p:cNvPr>
          <p:cNvSpPr/>
          <p:nvPr/>
        </p:nvSpPr>
        <p:spPr>
          <a:xfrm>
            <a:off x="1621795" y="2035562"/>
            <a:ext cx="435605" cy="427500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" name="Google Shape;278;p38">
            <a:extLst>
              <a:ext uri="{FF2B5EF4-FFF2-40B4-BE49-F238E27FC236}">
                <a16:creationId xmlns:a16="http://schemas.microsoft.com/office/drawing/2014/main" id="{17F00449-FED8-4224-9E10-E09648299AF7}"/>
              </a:ext>
            </a:extLst>
          </p:cNvPr>
          <p:cNvSpPr/>
          <p:nvPr/>
        </p:nvSpPr>
        <p:spPr>
          <a:xfrm>
            <a:off x="1438947" y="1845020"/>
            <a:ext cx="801300" cy="811097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7" name="Google Shape;8749;p67">
            <a:extLst>
              <a:ext uri="{FF2B5EF4-FFF2-40B4-BE49-F238E27FC236}">
                <a16:creationId xmlns:a16="http://schemas.microsoft.com/office/drawing/2014/main" id="{C9149F99-33CB-4683-B767-A78DE158A131}"/>
              </a:ext>
            </a:extLst>
          </p:cNvPr>
          <p:cNvGrpSpPr/>
          <p:nvPr/>
        </p:nvGrpSpPr>
        <p:grpSpPr>
          <a:xfrm>
            <a:off x="6994987" y="2023608"/>
            <a:ext cx="518747" cy="534248"/>
            <a:chOff x="946175" y="3253275"/>
            <a:chExt cx="298550" cy="296150"/>
          </a:xfrm>
        </p:grpSpPr>
        <p:sp>
          <p:nvSpPr>
            <p:cNvPr id="68" name="Google Shape;8750;p67">
              <a:extLst>
                <a:ext uri="{FF2B5EF4-FFF2-40B4-BE49-F238E27FC236}">
                  <a16:creationId xmlns:a16="http://schemas.microsoft.com/office/drawing/2014/main" id="{F885DD52-187A-489E-B79A-1EBC570CB9D8}"/>
                </a:ext>
              </a:extLst>
            </p:cNvPr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751;p67">
              <a:extLst>
                <a:ext uri="{FF2B5EF4-FFF2-40B4-BE49-F238E27FC236}">
                  <a16:creationId xmlns:a16="http://schemas.microsoft.com/office/drawing/2014/main" id="{4D3461E9-1A98-4AC7-BDE3-8BA73CB8EE84}"/>
                </a:ext>
              </a:extLst>
            </p:cNvPr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752;p67">
              <a:extLst>
                <a:ext uri="{FF2B5EF4-FFF2-40B4-BE49-F238E27FC236}">
                  <a16:creationId xmlns:a16="http://schemas.microsoft.com/office/drawing/2014/main" id="{DFD8E4AF-7ADA-4C80-8572-BF5906A44CF7}"/>
                </a:ext>
              </a:extLst>
            </p:cNvPr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753;p67">
              <a:extLst>
                <a:ext uri="{FF2B5EF4-FFF2-40B4-BE49-F238E27FC236}">
                  <a16:creationId xmlns:a16="http://schemas.microsoft.com/office/drawing/2014/main" id="{8F43F4AF-501D-4E8A-B0C4-36C62AD47409}"/>
                </a:ext>
              </a:extLst>
            </p:cNvPr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8754;p67">
              <a:extLst>
                <a:ext uri="{FF2B5EF4-FFF2-40B4-BE49-F238E27FC236}">
                  <a16:creationId xmlns:a16="http://schemas.microsoft.com/office/drawing/2014/main" id="{395E95E9-175E-4611-AB7D-CE57EC7ECF51}"/>
                </a:ext>
              </a:extLst>
            </p:cNvPr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278;p38">
            <a:extLst>
              <a:ext uri="{FF2B5EF4-FFF2-40B4-BE49-F238E27FC236}">
                <a16:creationId xmlns:a16="http://schemas.microsoft.com/office/drawing/2014/main" id="{E434A881-71FE-4189-853B-E41AFFE7C4E0}"/>
              </a:ext>
            </a:extLst>
          </p:cNvPr>
          <p:cNvSpPr/>
          <p:nvPr/>
        </p:nvSpPr>
        <p:spPr>
          <a:xfrm>
            <a:off x="6819251" y="1843763"/>
            <a:ext cx="801300" cy="811097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9200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/>
      <p:bldP spid="272" grpId="0"/>
      <p:bldP spid="27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NER Par Apprentissage</a:t>
            </a:r>
            <a:endParaRPr dirty="0"/>
          </a:p>
        </p:txBody>
      </p:sp>
      <p:sp>
        <p:nvSpPr>
          <p:cNvPr id="270" name="Google Shape;270;p38"/>
          <p:cNvSpPr txBox="1">
            <a:spLocks noGrp="1"/>
          </p:cNvSpPr>
          <p:nvPr>
            <p:ph type="ctrTitle" idx="2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Exo 2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Choix de modèle</a:t>
            </a:r>
            <a:endParaRPr dirty="0">
              <a:latin typeface="Exo 2" panose="020B0604020202020204" charset="0"/>
            </a:endParaRPr>
          </a:p>
        </p:txBody>
      </p:sp>
      <p:sp>
        <p:nvSpPr>
          <p:cNvPr id="271" name="Google Shape;271;p38"/>
          <p:cNvSpPr txBox="1">
            <a:spLocks noGrp="1"/>
          </p:cNvSpPr>
          <p:nvPr>
            <p:ph type="subTitle" idx="1"/>
          </p:nvPr>
        </p:nvSpPr>
        <p:spPr>
          <a:xfrm>
            <a:off x="863532" y="3122041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</a:rPr>
              <a:t>Entre Multi Classe Apprentissage , CRF Model ou LSTM</a:t>
            </a:r>
            <a:endParaRPr lang="en-US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272" name="Google Shape;272;p38"/>
          <p:cNvSpPr txBox="1">
            <a:spLocks noGrp="1"/>
          </p:cNvSpPr>
          <p:nvPr>
            <p:ph type="ctrTitle" idx="3"/>
          </p:nvPr>
        </p:nvSpPr>
        <p:spPr>
          <a:xfrm>
            <a:off x="3217464" y="2912852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Long Short Term Memory Model</a:t>
            </a:r>
            <a:endParaRPr dirty="0"/>
          </a:p>
        </p:txBody>
      </p:sp>
      <p:sp>
        <p:nvSpPr>
          <p:cNvPr id="273" name="Google Shape;273;p38"/>
          <p:cNvSpPr txBox="1">
            <a:spLocks noGrp="1"/>
          </p:cNvSpPr>
          <p:nvPr>
            <p:ph type="subTitle" idx="4"/>
          </p:nvPr>
        </p:nvSpPr>
        <p:spPr>
          <a:xfrm>
            <a:off x="3382569" y="1536529"/>
            <a:ext cx="2218200" cy="11785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dk1"/>
                </a:solidFill>
              </a:rPr>
              <a:t>LSTM est un modèle dédié pour traiter des données séquentielles</a:t>
            </a:r>
          </a:p>
          <a:p>
            <a:pPr marL="0" indent="0"/>
            <a:endParaRPr lang="fr-FR" dirty="0">
              <a:solidFill>
                <a:schemeClr val="dk1"/>
              </a:solidFill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dk1"/>
                </a:solidFill>
              </a:rPr>
              <a:t>LSTM Bidirectionnel pour prendre en compte les informations passées et futures</a:t>
            </a:r>
          </a:p>
        </p:txBody>
      </p:sp>
      <p:sp>
        <p:nvSpPr>
          <p:cNvPr id="274" name="Google Shape;274;p38"/>
          <p:cNvSpPr txBox="1">
            <a:spLocks noGrp="1"/>
          </p:cNvSpPr>
          <p:nvPr>
            <p:ph type="ctrTitle" idx="5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Combiner Character et Word Embeddings</a:t>
            </a:r>
            <a:endParaRPr dirty="0"/>
          </a:p>
        </p:txBody>
      </p:sp>
      <p:sp>
        <p:nvSpPr>
          <p:cNvPr id="275" name="Google Shape;275;p38"/>
          <p:cNvSpPr txBox="1">
            <a:spLocks noGrp="1"/>
          </p:cNvSpPr>
          <p:nvPr>
            <p:ph type="subTitle" idx="6"/>
          </p:nvPr>
        </p:nvSpPr>
        <p:spPr>
          <a:xfrm>
            <a:off x="6160424" y="3184904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>
                <a:solidFill>
                  <a:schemeClr val="dk1"/>
                </a:solidFill>
              </a:rPr>
              <a:t>Combiner les deux </a:t>
            </a:r>
            <a:r>
              <a:rPr lang="fr-FR" dirty="0" err="1">
                <a:solidFill>
                  <a:schemeClr val="dk1"/>
                </a:solidFill>
              </a:rPr>
              <a:t>Embeddings</a:t>
            </a:r>
            <a:r>
              <a:rPr lang="fr-FR" dirty="0">
                <a:solidFill>
                  <a:schemeClr val="dk1"/>
                </a:solidFill>
              </a:rPr>
              <a:t>  permet de :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dk1"/>
                </a:solidFill>
              </a:rPr>
              <a:t>améliorer le modèle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dk1"/>
                </a:solidFill>
              </a:rPr>
              <a:t>reconnaitre plus de mots non connu 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276" name="Google Shape;276;p38"/>
          <p:cNvCxnSpPr/>
          <p:nvPr/>
        </p:nvCxnSpPr>
        <p:spPr>
          <a:xfrm>
            <a:off x="32352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7" name="Google Shape;277;p38"/>
          <p:cNvCxnSpPr/>
          <p:nvPr/>
        </p:nvCxnSpPr>
        <p:spPr>
          <a:xfrm>
            <a:off x="59088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8" name="Google Shape;278;p38"/>
          <p:cNvSpPr/>
          <p:nvPr/>
        </p:nvSpPr>
        <p:spPr>
          <a:xfrm>
            <a:off x="1576050" y="1853650"/>
            <a:ext cx="644700" cy="6447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9" name="Google Shape;279;p38"/>
          <p:cNvSpPr/>
          <p:nvPr/>
        </p:nvSpPr>
        <p:spPr>
          <a:xfrm>
            <a:off x="4249650" y="3516549"/>
            <a:ext cx="644700" cy="6447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0" name="Google Shape;280;p38"/>
          <p:cNvSpPr/>
          <p:nvPr/>
        </p:nvSpPr>
        <p:spPr>
          <a:xfrm>
            <a:off x="6923250" y="1855160"/>
            <a:ext cx="644700" cy="6447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7" name="Google Shape;8749;p67">
            <a:extLst>
              <a:ext uri="{FF2B5EF4-FFF2-40B4-BE49-F238E27FC236}">
                <a16:creationId xmlns:a16="http://schemas.microsoft.com/office/drawing/2014/main" id="{532D5168-BEFB-4A1E-A702-0A2599B7B689}"/>
              </a:ext>
            </a:extLst>
          </p:cNvPr>
          <p:cNvGrpSpPr/>
          <p:nvPr/>
        </p:nvGrpSpPr>
        <p:grpSpPr>
          <a:xfrm>
            <a:off x="1764984" y="2010600"/>
            <a:ext cx="333480" cy="330800"/>
            <a:chOff x="946175" y="3253275"/>
            <a:chExt cx="298550" cy="296150"/>
          </a:xfrm>
        </p:grpSpPr>
        <p:sp>
          <p:nvSpPr>
            <p:cNvPr id="48" name="Google Shape;8750;p67">
              <a:extLst>
                <a:ext uri="{FF2B5EF4-FFF2-40B4-BE49-F238E27FC236}">
                  <a16:creationId xmlns:a16="http://schemas.microsoft.com/office/drawing/2014/main" id="{ED4E6262-0A59-4148-BA41-1CFEFA310153}"/>
                </a:ext>
              </a:extLst>
            </p:cNvPr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751;p67">
              <a:extLst>
                <a:ext uri="{FF2B5EF4-FFF2-40B4-BE49-F238E27FC236}">
                  <a16:creationId xmlns:a16="http://schemas.microsoft.com/office/drawing/2014/main" id="{454D75C0-616A-40CD-A915-D602CBCC5ABE}"/>
                </a:ext>
              </a:extLst>
            </p:cNvPr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752;p67">
              <a:extLst>
                <a:ext uri="{FF2B5EF4-FFF2-40B4-BE49-F238E27FC236}">
                  <a16:creationId xmlns:a16="http://schemas.microsoft.com/office/drawing/2014/main" id="{9B9EF11E-3BE0-4C76-A85B-995BDD052CEB}"/>
                </a:ext>
              </a:extLst>
            </p:cNvPr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753;p67">
              <a:extLst>
                <a:ext uri="{FF2B5EF4-FFF2-40B4-BE49-F238E27FC236}">
                  <a16:creationId xmlns:a16="http://schemas.microsoft.com/office/drawing/2014/main" id="{A6444386-CF6F-441D-B5C3-189D204D5BE3}"/>
                </a:ext>
              </a:extLst>
            </p:cNvPr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754;p67">
              <a:extLst>
                <a:ext uri="{FF2B5EF4-FFF2-40B4-BE49-F238E27FC236}">
                  <a16:creationId xmlns:a16="http://schemas.microsoft.com/office/drawing/2014/main" id="{83CBA732-8F32-4B22-912F-69AE7BEC4EE5}"/>
                </a:ext>
              </a:extLst>
            </p:cNvPr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4" name="Google Shape;8345;p66">
            <a:extLst>
              <a:ext uri="{FF2B5EF4-FFF2-40B4-BE49-F238E27FC236}">
                <a16:creationId xmlns:a16="http://schemas.microsoft.com/office/drawing/2014/main" id="{1539F928-E76F-4606-B0CD-8B501CDBA761}"/>
              </a:ext>
            </a:extLst>
          </p:cNvPr>
          <p:cNvGrpSpPr/>
          <p:nvPr/>
        </p:nvGrpSpPr>
        <p:grpSpPr>
          <a:xfrm>
            <a:off x="4418686" y="3682498"/>
            <a:ext cx="306629" cy="302554"/>
            <a:chOff x="-1951475" y="3597450"/>
            <a:chExt cx="295375" cy="291450"/>
          </a:xfrm>
        </p:grpSpPr>
        <p:sp>
          <p:nvSpPr>
            <p:cNvPr id="55" name="Google Shape;8346;p66">
              <a:extLst>
                <a:ext uri="{FF2B5EF4-FFF2-40B4-BE49-F238E27FC236}">
                  <a16:creationId xmlns:a16="http://schemas.microsoft.com/office/drawing/2014/main" id="{244173E7-3072-4217-9165-317B0F642EE7}"/>
                </a:ext>
              </a:extLst>
            </p:cNvPr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347;p66">
              <a:extLst>
                <a:ext uri="{FF2B5EF4-FFF2-40B4-BE49-F238E27FC236}">
                  <a16:creationId xmlns:a16="http://schemas.microsoft.com/office/drawing/2014/main" id="{6F557AEE-9CBE-4298-AC5F-29BC403870FD}"/>
                </a:ext>
              </a:extLst>
            </p:cNvPr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348;p66">
              <a:extLst>
                <a:ext uri="{FF2B5EF4-FFF2-40B4-BE49-F238E27FC236}">
                  <a16:creationId xmlns:a16="http://schemas.microsoft.com/office/drawing/2014/main" id="{09135F80-777E-463C-AC73-1DF7FDBA345E}"/>
                </a:ext>
              </a:extLst>
            </p:cNvPr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349;p66">
              <a:extLst>
                <a:ext uri="{FF2B5EF4-FFF2-40B4-BE49-F238E27FC236}">
                  <a16:creationId xmlns:a16="http://schemas.microsoft.com/office/drawing/2014/main" id="{2943A5D8-61E2-43C7-AA47-6209C6226C75}"/>
                </a:ext>
              </a:extLst>
            </p:cNvPr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8399;p66">
            <a:extLst>
              <a:ext uri="{FF2B5EF4-FFF2-40B4-BE49-F238E27FC236}">
                <a16:creationId xmlns:a16="http://schemas.microsoft.com/office/drawing/2014/main" id="{DDBFB1C9-273D-4731-A18B-BD06DF201D09}"/>
              </a:ext>
            </a:extLst>
          </p:cNvPr>
          <p:cNvGrpSpPr/>
          <p:nvPr/>
        </p:nvGrpSpPr>
        <p:grpSpPr>
          <a:xfrm>
            <a:off x="7074827" y="2036669"/>
            <a:ext cx="304189" cy="287839"/>
            <a:chOff x="-1592325" y="3957400"/>
            <a:chExt cx="293025" cy="277275"/>
          </a:xfrm>
        </p:grpSpPr>
        <p:sp>
          <p:nvSpPr>
            <p:cNvPr id="60" name="Google Shape;8400;p66">
              <a:extLst>
                <a:ext uri="{FF2B5EF4-FFF2-40B4-BE49-F238E27FC236}">
                  <a16:creationId xmlns:a16="http://schemas.microsoft.com/office/drawing/2014/main" id="{3B430CFD-AFA7-4C33-8F0B-41DA6D843342}"/>
                </a:ext>
              </a:extLst>
            </p:cNvPr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401;p66">
              <a:extLst>
                <a:ext uri="{FF2B5EF4-FFF2-40B4-BE49-F238E27FC236}">
                  <a16:creationId xmlns:a16="http://schemas.microsoft.com/office/drawing/2014/main" id="{7C20B45B-2D49-42EB-BB91-4259039DC659}"/>
                </a:ext>
              </a:extLst>
            </p:cNvPr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402;p66">
              <a:extLst>
                <a:ext uri="{FF2B5EF4-FFF2-40B4-BE49-F238E27FC236}">
                  <a16:creationId xmlns:a16="http://schemas.microsoft.com/office/drawing/2014/main" id="{B7DF8A17-7C82-4FB4-8F60-B8BBFAB311A7}"/>
                </a:ext>
              </a:extLst>
            </p:cNvPr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403;p66">
              <a:extLst>
                <a:ext uri="{FF2B5EF4-FFF2-40B4-BE49-F238E27FC236}">
                  <a16:creationId xmlns:a16="http://schemas.microsoft.com/office/drawing/2014/main" id="{15DDBCC1-4CA1-4070-AD2B-B7B13E456BFF}"/>
                </a:ext>
              </a:extLst>
            </p:cNvPr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4680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/>
      <p:bldP spid="271" grpId="0" build="p"/>
      <p:bldP spid="272" grpId="0"/>
      <p:bldP spid="273" grpId="0" build="p"/>
      <p:bldP spid="274" grpId="0"/>
      <p:bldP spid="27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0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Implémentation de modèle </a:t>
            </a:r>
            <a:endParaRPr dirty="0"/>
          </a:p>
        </p:txBody>
      </p:sp>
      <p:sp>
        <p:nvSpPr>
          <p:cNvPr id="322" name="Google Shape;322;p40"/>
          <p:cNvSpPr txBox="1">
            <a:spLocks noGrp="1"/>
          </p:cNvSpPr>
          <p:nvPr>
            <p:ph type="ctrTitle" idx="2"/>
          </p:nvPr>
        </p:nvSpPr>
        <p:spPr>
          <a:xfrm>
            <a:off x="425281" y="1830337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Préparer le DataSet</a:t>
            </a:r>
            <a:endParaRPr dirty="0"/>
          </a:p>
        </p:txBody>
      </p:sp>
      <p:sp>
        <p:nvSpPr>
          <p:cNvPr id="323" name="Google Shape;323;p40"/>
          <p:cNvSpPr txBox="1">
            <a:spLocks noGrp="1"/>
          </p:cNvSpPr>
          <p:nvPr>
            <p:ph type="subTitle" idx="1"/>
          </p:nvPr>
        </p:nvSpPr>
        <p:spPr>
          <a:xfrm>
            <a:off x="612150" y="2156582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Réaliser un </a:t>
            </a:r>
            <a:r>
              <a:rPr lang="fr-FR" dirty="0" err="1"/>
              <a:t>Dataset</a:t>
            </a:r>
            <a:r>
              <a:rPr lang="fr-FR" dirty="0"/>
              <a:t> annoté à partir des dictionnaires déjà remplis</a:t>
            </a:r>
            <a:endParaRPr lang="en-US" dirty="0"/>
          </a:p>
        </p:txBody>
      </p:sp>
      <p:sp>
        <p:nvSpPr>
          <p:cNvPr id="324" name="Google Shape;324;p40"/>
          <p:cNvSpPr txBox="1">
            <a:spLocks noGrp="1"/>
          </p:cNvSpPr>
          <p:nvPr>
            <p:ph type="ctrTitle" idx="3"/>
          </p:nvPr>
        </p:nvSpPr>
        <p:spPr>
          <a:xfrm>
            <a:off x="2053021" y="1657357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Padding</a:t>
            </a:r>
            <a:endParaRPr dirty="0"/>
          </a:p>
        </p:txBody>
      </p:sp>
      <p:sp>
        <p:nvSpPr>
          <p:cNvPr id="325" name="Google Shape;325;p40"/>
          <p:cNvSpPr txBox="1">
            <a:spLocks noGrp="1"/>
          </p:cNvSpPr>
          <p:nvPr>
            <p:ph type="subTitle" idx="4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Pour avoir des séquences de même longueur </a:t>
            </a:r>
            <a:endParaRPr dirty="0"/>
          </a:p>
        </p:txBody>
      </p:sp>
      <p:sp>
        <p:nvSpPr>
          <p:cNvPr id="326" name="Google Shape;326;p40"/>
          <p:cNvSpPr txBox="1">
            <a:spLocks noGrp="1"/>
          </p:cNvSpPr>
          <p:nvPr>
            <p:ph type="ctrTitle" idx="5"/>
          </p:nvPr>
        </p:nvSpPr>
        <p:spPr>
          <a:xfrm>
            <a:off x="3707117" y="1835719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 de modèle</a:t>
            </a:r>
            <a:endParaRPr dirty="0"/>
          </a:p>
        </p:txBody>
      </p:sp>
      <p:sp>
        <p:nvSpPr>
          <p:cNvPr id="327" name="Google Shape;327;p40"/>
          <p:cNvSpPr txBox="1">
            <a:spLocks noGrp="1"/>
          </p:cNvSpPr>
          <p:nvPr>
            <p:ph type="subTitle" idx="6"/>
          </p:nvPr>
        </p:nvSpPr>
        <p:spPr>
          <a:xfrm>
            <a:off x="3715714" y="2205494"/>
            <a:ext cx="746436" cy="3458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Character</a:t>
            </a:r>
            <a:r>
              <a:rPr lang="fr-FR" dirty="0"/>
              <a:t> </a:t>
            </a:r>
            <a:r>
              <a:rPr lang="fr-FR" dirty="0" err="1"/>
              <a:t>Embedding</a:t>
            </a:r>
            <a:endParaRPr dirty="0"/>
          </a:p>
        </p:txBody>
      </p:sp>
      <p:sp>
        <p:nvSpPr>
          <p:cNvPr id="328" name="Google Shape;328;p40"/>
          <p:cNvSpPr txBox="1">
            <a:spLocks noGrp="1"/>
          </p:cNvSpPr>
          <p:nvPr>
            <p:ph type="ctrTitle" idx="7"/>
          </p:nvPr>
        </p:nvSpPr>
        <p:spPr>
          <a:xfrm>
            <a:off x="3698211" y="3369325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Split the data</a:t>
            </a:r>
            <a:endParaRPr dirty="0"/>
          </a:p>
        </p:txBody>
      </p:sp>
      <p:sp>
        <p:nvSpPr>
          <p:cNvPr id="329" name="Google Shape;329;p40"/>
          <p:cNvSpPr txBox="1">
            <a:spLocks noGrp="1"/>
          </p:cNvSpPr>
          <p:nvPr>
            <p:ph type="subTitle" idx="8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fr-FR" dirty="0"/>
              <a:t>En données de test et données d’apprentissage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0" name="Google Shape;330;p40"/>
          <p:cNvSpPr txBox="1">
            <a:spLocks noGrp="1"/>
          </p:cNvSpPr>
          <p:nvPr>
            <p:ph type="ctrTitle" idx="9"/>
          </p:nvPr>
        </p:nvSpPr>
        <p:spPr>
          <a:xfrm>
            <a:off x="5282121" y="3598227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Apprendre le modèle</a:t>
            </a:r>
            <a:endParaRPr dirty="0"/>
          </a:p>
        </p:txBody>
      </p:sp>
      <p:sp>
        <p:nvSpPr>
          <p:cNvPr id="332" name="Google Shape;332;p40"/>
          <p:cNvSpPr txBox="1">
            <a:spLocks noGrp="1"/>
          </p:cNvSpPr>
          <p:nvPr>
            <p:ph type="ctrTitle" idx="14"/>
          </p:nvPr>
        </p:nvSpPr>
        <p:spPr>
          <a:xfrm>
            <a:off x="7017301" y="4025727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>
                <a:effectLst/>
                <a:latin typeface="Exo 2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Enregistrer les poids et l’architecture de modèle</a:t>
            </a:r>
            <a:endParaRPr dirty="0">
              <a:latin typeface="Exo 2" panose="020B0604020202020204" charset="0"/>
            </a:endParaRPr>
          </a:p>
        </p:txBody>
      </p:sp>
      <p:sp>
        <p:nvSpPr>
          <p:cNvPr id="333" name="Google Shape;333;p40"/>
          <p:cNvSpPr txBox="1">
            <a:spLocks noGrp="1"/>
          </p:cNvSpPr>
          <p:nvPr>
            <p:ph type="subTitle" idx="15"/>
          </p:nvPr>
        </p:nvSpPr>
        <p:spPr>
          <a:xfrm>
            <a:off x="7179151" y="4289050"/>
            <a:ext cx="14568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Pour le réutiliser dans le programme principale</a:t>
            </a:r>
            <a:endParaRPr dirty="0"/>
          </a:p>
        </p:txBody>
      </p:sp>
      <p:cxnSp>
        <p:nvCxnSpPr>
          <p:cNvPr id="334" name="Google Shape;334;p40"/>
          <p:cNvCxnSpPr/>
          <p:nvPr/>
        </p:nvCxnSpPr>
        <p:spPr>
          <a:xfrm rot="10800000">
            <a:off x="-49600" y="1722725"/>
            <a:ext cx="5334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5" name="Google Shape;335;p40"/>
          <p:cNvCxnSpPr/>
          <p:nvPr/>
        </p:nvCxnSpPr>
        <p:spPr>
          <a:xfrm rot="10800000">
            <a:off x="3886250" y="3461525"/>
            <a:ext cx="529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0" name="Google Shape;340;p40"/>
          <p:cNvGrpSpPr/>
          <p:nvPr/>
        </p:nvGrpSpPr>
        <p:grpSpPr>
          <a:xfrm>
            <a:off x="4431899" y="1315271"/>
            <a:ext cx="330936" cy="330743"/>
            <a:chOff x="-49764975" y="3183375"/>
            <a:chExt cx="299300" cy="299125"/>
          </a:xfrm>
        </p:grpSpPr>
        <p:sp>
          <p:nvSpPr>
            <p:cNvPr id="341" name="Google Shape;341;p40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0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0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0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0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0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0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0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0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50;p40"/>
          <p:cNvGrpSpPr/>
          <p:nvPr/>
        </p:nvGrpSpPr>
        <p:grpSpPr>
          <a:xfrm>
            <a:off x="1120369" y="1244921"/>
            <a:ext cx="332677" cy="330964"/>
            <a:chOff x="-47155575" y="3200500"/>
            <a:chExt cx="300875" cy="299325"/>
          </a:xfrm>
        </p:grpSpPr>
        <p:sp>
          <p:nvSpPr>
            <p:cNvPr id="351" name="Google Shape;351;p40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0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0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0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0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0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3" name="Google Shape;253;p37">
            <a:extLst>
              <a:ext uri="{FF2B5EF4-FFF2-40B4-BE49-F238E27FC236}">
                <a16:creationId xmlns:a16="http://schemas.microsoft.com/office/drawing/2014/main" id="{31B75942-2689-4A6B-A9C2-AA4EE9F36F33}"/>
              </a:ext>
            </a:extLst>
          </p:cNvPr>
          <p:cNvCxnSpPr>
            <a:cxnSpLocks/>
          </p:cNvCxnSpPr>
          <p:nvPr/>
        </p:nvCxnSpPr>
        <p:spPr>
          <a:xfrm>
            <a:off x="4334180" y="2378414"/>
            <a:ext cx="164289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" name="Google Shape;327;p40">
            <a:extLst>
              <a:ext uri="{FF2B5EF4-FFF2-40B4-BE49-F238E27FC236}">
                <a16:creationId xmlns:a16="http://schemas.microsoft.com/office/drawing/2014/main" id="{1A0E4842-999A-49CE-B834-B27BE4B0F264}"/>
              </a:ext>
            </a:extLst>
          </p:cNvPr>
          <p:cNvSpPr txBox="1">
            <a:spLocks/>
          </p:cNvSpPr>
          <p:nvPr/>
        </p:nvSpPr>
        <p:spPr>
          <a:xfrm>
            <a:off x="4308634" y="2222279"/>
            <a:ext cx="746436" cy="34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/>
            <a:r>
              <a:rPr lang="fr-FR" dirty="0"/>
              <a:t>LSTM</a:t>
            </a:r>
          </a:p>
        </p:txBody>
      </p:sp>
      <p:sp>
        <p:nvSpPr>
          <p:cNvPr id="56" name="Google Shape;327;p40">
            <a:extLst>
              <a:ext uri="{FF2B5EF4-FFF2-40B4-BE49-F238E27FC236}">
                <a16:creationId xmlns:a16="http://schemas.microsoft.com/office/drawing/2014/main" id="{AE57C8F6-E03A-4A07-A6DF-1A9C456F7555}"/>
              </a:ext>
            </a:extLst>
          </p:cNvPr>
          <p:cNvSpPr txBox="1">
            <a:spLocks/>
          </p:cNvSpPr>
          <p:nvPr/>
        </p:nvSpPr>
        <p:spPr>
          <a:xfrm>
            <a:off x="4940738" y="2403880"/>
            <a:ext cx="746436" cy="34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/>
            <a:r>
              <a:rPr lang="fr-FR" dirty="0" err="1"/>
              <a:t>Concatenate</a:t>
            </a:r>
            <a:endParaRPr lang="fr-FR" dirty="0"/>
          </a:p>
        </p:txBody>
      </p:sp>
      <p:sp>
        <p:nvSpPr>
          <p:cNvPr id="58" name="Google Shape;327;p40">
            <a:extLst>
              <a:ext uri="{FF2B5EF4-FFF2-40B4-BE49-F238E27FC236}">
                <a16:creationId xmlns:a16="http://schemas.microsoft.com/office/drawing/2014/main" id="{8DD3009C-821F-4DFA-B750-380DB84FD4FF}"/>
              </a:ext>
            </a:extLst>
          </p:cNvPr>
          <p:cNvSpPr txBox="1">
            <a:spLocks/>
          </p:cNvSpPr>
          <p:nvPr/>
        </p:nvSpPr>
        <p:spPr>
          <a:xfrm>
            <a:off x="5687174" y="2418913"/>
            <a:ext cx="746436" cy="34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/>
            <a:r>
              <a:rPr lang="fr-FR" dirty="0" err="1"/>
              <a:t>Biderectionl</a:t>
            </a:r>
            <a:r>
              <a:rPr lang="fr-FR" dirty="0"/>
              <a:t>  LSTM</a:t>
            </a:r>
          </a:p>
        </p:txBody>
      </p:sp>
      <p:sp>
        <p:nvSpPr>
          <p:cNvPr id="66" name="Google Shape;327;p40">
            <a:extLst>
              <a:ext uri="{FF2B5EF4-FFF2-40B4-BE49-F238E27FC236}">
                <a16:creationId xmlns:a16="http://schemas.microsoft.com/office/drawing/2014/main" id="{720B0E70-7100-4377-B21B-7CEFDACD2BC0}"/>
              </a:ext>
            </a:extLst>
          </p:cNvPr>
          <p:cNvSpPr txBox="1">
            <a:spLocks/>
          </p:cNvSpPr>
          <p:nvPr/>
        </p:nvSpPr>
        <p:spPr>
          <a:xfrm>
            <a:off x="3751489" y="2540716"/>
            <a:ext cx="746436" cy="34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/>
            <a:r>
              <a:rPr lang="fr-FR" dirty="0"/>
              <a:t> Word </a:t>
            </a:r>
            <a:r>
              <a:rPr lang="fr-FR" dirty="0" err="1"/>
              <a:t>Embedding</a:t>
            </a:r>
            <a:endParaRPr lang="fr-FR" dirty="0"/>
          </a:p>
        </p:txBody>
      </p:sp>
      <p:cxnSp>
        <p:nvCxnSpPr>
          <p:cNvPr id="67" name="Google Shape;253;p37">
            <a:extLst>
              <a:ext uri="{FF2B5EF4-FFF2-40B4-BE49-F238E27FC236}">
                <a16:creationId xmlns:a16="http://schemas.microsoft.com/office/drawing/2014/main" id="{33D81470-7C7E-430B-9A79-C04310821613}"/>
              </a:ext>
            </a:extLst>
          </p:cNvPr>
          <p:cNvCxnSpPr>
            <a:cxnSpLocks/>
          </p:cNvCxnSpPr>
          <p:nvPr/>
        </p:nvCxnSpPr>
        <p:spPr>
          <a:xfrm flipV="1">
            <a:off x="4407555" y="2626534"/>
            <a:ext cx="600478" cy="136062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8" name="Google Shape;253;p37">
            <a:extLst>
              <a:ext uri="{FF2B5EF4-FFF2-40B4-BE49-F238E27FC236}">
                <a16:creationId xmlns:a16="http://schemas.microsoft.com/office/drawing/2014/main" id="{FD2D8EB8-261E-4935-8CE5-476C16CF632C}"/>
              </a:ext>
            </a:extLst>
          </p:cNvPr>
          <p:cNvCxnSpPr>
            <a:cxnSpLocks/>
          </p:cNvCxnSpPr>
          <p:nvPr/>
        </p:nvCxnSpPr>
        <p:spPr>
          <a:xfrm>
            <a:off x="4832347" y="2363765"/>
            <a:ext cx="186948" cy="170232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2" name="Google Shape;253;p37">
            <a:extLst>
              <a:ext uri="{FF2B5EF4-FFF2-40B4-BE49-F238E27FC236}">
                <a16:creationId xmlns:a16="http://schemas.microsoft.com/office/drawing/2014/main" id="{2B1ADC5D-5FC7-4ADC-8ABD-3D5ADA28B1CC}"/>
              </a:ext>
            </a:extLst>
          </p:cNvPr>
          <p:cNvCxnSpPr>
            <a:cxnSpLocks/>
          </p:cNvCxnSpPr>
          <p:nvPr/>
        </p:nvCxnSpPr>
        <p:spPr>
          <a:xfrm>
            <a:off x="5585314" y="2586575"/>
            <a:ext cx="203720" cy="10515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78" name="Google Shape;336;p40">
            <a:extLst>
              <a:ext uri="{FF2B5EF4-FFF2-40B4-BE49-F238E27FC236}">
                <a16:creationId xmlns:a16="http://schemas.microsoft.com/office/drawing/2014/main" id="{77592033-762E-47B2-BE84-A5E0AD9D391D}"/>
              </a:ext>
            </a:extLst>
          </p:cNvPr>
          <p:cNvGrpSpPr/>
          <p:nvPr/>
        </p:nvGrpSpPr>
        <p:grpSpPr>
          <a:xfrm>
            <a:off x="6099515" y="3002241"/>
            <a:ext cx="278692" cy="331130"/>
            <a:chOff x="-48233050" y="3569725"/>
            <a:chExt cx="252050" cy="299475"/>
          </a:xfrm>
        </p:grpSpPr>
        <p:sp>
          <p:nvSpPr>
            <p:cNvPr id="79" name="Google Shape;337;p40">
              <a:extLst>
                <a:ext uri="{FF2B5EF4-FFF2-40B4-BE49-F238E27FC236}">
                  <a16:creationId xmlns:a16="http://schemas.microsoft.com/office/drawing/2014/main" id="{867783B9-1BB6-424C-A238-A3B0F3DA1B2B}"/>
                </a:ext>
              </a:extLst>
            </p:cNvPr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338;p40">
              <a:extLst>
                <a:ext uri="{FF2B5EF4-FFF2-40B4-BE49-F238E27FC236}">
                  <a16:creationId xmlns:a16="http://schemas.microsoft.com/office/drawing/2014/main" id="{9D447937-A03B-4D63-9C97-B3D150ACE3BA}"/>
                </a:ext>
              </a:extLst>
            </p:cNvPr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39;p40">
              <a:extLst>
                <a:ext uri="{FF2B5EF4-FFF2-40B4-BE49-F238E27FC236}">
                  <a16:creationId xmlns:a16="http://schemas.microsoft.com/office/drawing/2014/main" id="{6A490D68-0109-4E17-88FC-274451BBA1A8}"/>
                </a:ext>
              </a:extLst>
            </p:cNvPr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585;p67">
            <a:extLst>
              <a:ext uri="{FF2B5EF4-FFF2-40B4-BE49-F238E27FC236}">
                <a16:creationId xmlns:a16="http://schemas.microsoft.com/office/drawing/2014/main" id="{ED213F5A-0A73-448C-83AD-B76CBBE9DD6A}"/>
              </a:ext>
            </a:extLst>
          </p:cNvPr>
          <p:cNvSpPr/>
          <p:nvPr/>
        </p:nvSpPr>
        <p:spPr>
          <a:xfrm>
            <a:off x="4351890" y="3006062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1" name="Google Shape;8040;p66">
            <a:extLst>
              <a:ext uri="{FF2B5EF4-FFF2-40B4-BE49-F238E27FC236}">
                <a16:creationId xmlns:a16="http://schemas.microsoft.com/office/drawing/2014/main" id="{F4429714-622C-4A50-A2FB-472BA9111C91}"/>
              </a:ext>
            </a:extLst>
          </p:cNvPr>
          <p:cNvGrpSpPr/>
          <p:nvPr/>
        </p:nvGrpSpPr>
        <p:grpSpPr>
          <a:xfrm>
            <a:off x="2791591" y="1294256"/>
            <a:ext cx="303359" cy="302528"/>
            <a:chOff x="-2571737" y="2403625"/>
            <a:chExt cx="292225" cy="291425"/>
          </a:xfrm>
          <a:solidFill>
            <a:schemeClr val="accent1"/>
          </a:solidFill>
        </p:grpSpPr>
        <p:sp>
          <p:nvSpPr>
            <p:cNvPr id="92" name="Google Shape;8041;p66">
              <a:extLst>
                <a:ext uri="{FF2B5EF4-FFF2-40B4-BE49-F238E27FC236}">
                  <a16:creationId xmlns:a16="http://schemas.microsoft.com/office/drawing/2014/main" id="{F6BB4E38-4257-40C2-B153-EA21A9659B71}"/>
                </a:ext>
              </a:extLst>
            </p:cNvPr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8042;p66">
              <a:extLst>
                <a:ext uri="{FF2B5EF4-FFF2-40B4-BE49-F238E27FC236}">
                  <a16:creationId xmlns:a16="http://schemas.microsoft.com/office/drawing/2014/main" id="{6A6BF6A2-B25D-4CCD-A17B-D7C507D2FA37}"/>
                </a:ext>
              </a:extLst>
            </p:cNvPr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8043;p66">
              <a:extLst>
                <a:ext uri="{FF2B5EF4-FFF2-40B4-BE49-F238E27FC236}">
                  <a16:creationId xmlns:a16="http://schemas.microsoft.com/office/drawing/2014/main" id="{BB0D7BA2-7FBE-4A9A-8979-0904271AF74C}"/>
                </a:ext>
              </a:extLst>
            </p:cNvPr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8044;p66">
              <a:extLst>
                <a:ext uri="{FF2B5EF4-FFF2-40B4-BE49-F238E27FC236}">
                  <a16:creationId xmlns:a16="http://schemas.microsoft.com/office/drawing/2014/main" id="{C4047CD6-865D-4E19-AB5A-6FDE38F37506}"/>
                </a:ext>
              </a:extLst>
            </p:cNvPr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8045;p66">
              <a:extLst>
                <a:ext uri="{FF2B5EF4-FFF2-40B4-BE49-F238E27FC236}">
                  <a16:creationId xmlns:a16="http://schemas.microsoft.com/office/drawing/2014/main" id="{C25AE08F-4744-407B-9537-0DACCCED2365}"/>
                </a:ext>
              </a:extLst>
            </p:cNvPr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8046;p66">
              <a:extLst>
                <a:ext uri="{FF2B5EF4-FFF2-40B4-BE49-F238E27FC236}">
                  <a16:creationId xmlns:a16="http://schemas.microsoft.com/office/drawing/2014/main" id="{4DB0D4A4-EF8B-4366-9292-1D675D0FC72F}"/>
                </a:ext>
              </a:extLst>
            </p:cNvPr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8047;p66">
              <a:extLst>
                <a:ext uri="{FF2B5EF4-FFF2-40B4-BE49-F238E27FC236}">
                  <a16:creationId xmlns:a16="http://schemas.microsoft.com/office/drawing/2014/main" id="{AADE468F-43CE-49C2-A5B6-AA1FEF6CA634}"/>
                </a:ext>
              </a:extLst>
            </p:cNvPr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8020;p66">
            <a:extLst>
              <a:ext uri="{FF2B5EF4-FFF2-40B4-BE49-F238E27FC236}">
                <a16:creationId xmlns:a16="http://schemas.microsoft.com/office/drawing/2014/main" id="{583EBA96-7179-4A2B-BB83-1D26D8195133}"/>
              </a:ext>
            </a:extLst>
          </p:cNvPr>
          <p:cNvSpPr/>
          <p:nvPr/>
        </p:nvSpPr>
        <p:spPr>
          <a:xfrm>
            <a:off x="7755871" y="3013283"/>
            <a:ext cx="303359" cy="303359"/>
          </a:xfrm>
          <a:custGeom>
            <a:avLst/>
            <a:gdLst/>
            <a:ahLst/>
            <a:cxnLst/>
            <a:rect l="l" t="t" r="r" b="b"/>
            <a:pathLst>
              <a:path w="11689" h="11689" extrusionOk="0">
                <a:moveTo>
                  <a:pt x="10681" y="4159"/>
                </a:moveTo>
                <a:cubicBezTo>
                  <a:pt x="10870" y="4159"/>
                  <a:pt x="11027" y="4316"/>
                  <a:pt x="11027" y="4505"/>
                </a:cubicBezTo>
                <a:lnTo>
                  <a:pt x="11027" y="4915"/>
                </a:lnTo>
                <a:cubicBezTo>
                  <a:pt x="10901" y="4883"/>
                  <a:pt x="10775" y="4883"/>
                  <a:pt x="10681" y="4883"/>
                </a:cubicBezTo>
                <a:lnTo>
                  <a:pt x="9609" y="4883"/>
                </a:lnTo>
                <a:lnTo>
                  <a:pt x="9609" y="4190"/>
                </a:lnTo>
                <a:lnTo>
                  <a:pt x="10681" y="4190"/>
                </a:lnTo>
                <a:lnTo>
                  <a:pt x="10681" y="4159"/>
                </a:lnTo>
                <a:close/>
                <a:moveTo>
                  <a:pt x="2048" y="2773"/>
                </a:moveTo>
                <a:lnTo>
                  <a:pt x="2048" y="6207"/>
                </a:lnTo>
                <a:lnTo>
                  <a:pt x="662" y="6207"/>
                </a:lnTo>
                <a:lnTo>
                  <a:pt x="662" y="3151"/>
                </a:lnTo>
                <a:cubicBezTo>
                  <a:pt x="694" y="2930"/>
                  <a:pt x="851" y="2773"/>
                  <a:pt x="1009" y="2773"/>
                </a:cubicBezTo>
                <a:close/>
                <a:moveTo>
                  <a:pt x="8885" y="693"/>
                </a:moveTo>
                <a:lnTo>
                  <a:pt x="8885" y="4883"/>
                </a:lnTo>
                <a:cubicBezTo>
                  <a:pt x="8538" y="4915"/>
                  <a:pt x="8223" y="5104"/>
                  <a:pt x="8066" y="5419"/>
                </a:cubicBezTo>
                <a:lnTo>
                  <a:pt x="7751" y="6049"/>
                </a:lnTo>
                <a:cubicBezTo>
                  <a:pt x="7719" y="6175"/>
                  <a:pt x="7593" y="6238"/>
                  <a:pt x="7436" y="6238"/>
                </a:cubicBezTo>
                <a:lnTo>
                  <a:pt x="2710" y="6238"/>
                </a:lnTo>
                <a:lnTo>
                  <a:pt x="2710" y="693"/>
                </a:lnTo>
                <a:close/>
                <a:moveTo>
                  <a:pt x="10681" y="5513"/>
                </a:moveTo>
                <a:cubicBezTo>
                  <a:pt x="10870" y="5513"/>
                  <a:pt x="11027" y="5671"/>
                  <a:pt x="11027" y="5860"/>
                </a:cubicBezTo>
                <a:lnTo>
                  <a:pt x="11027" y="10649"/>
                </a:lnTo>
                <a:cubicBezTo>
                  <a:pt x="11027" y="10869"/>
                  <a:pt x="10870" y="11027"/>
                  <a:pt x="10681" y="11027"/>
                </a:cubicBezTo>
                <a:lnTo>
                  <a:pt x="1009" y="11027"/>
                </a:lnTo>
                <a:cubicBezTo>
                  <a:pt x="820" y="11027"/>
                  <a:pt x="662" y="10869"/>
                  <a:pt x="662" y="10649"/>
                </a:cubicBezTo>
                <a:lnTo>
                  <a:pt x="662" y="6868"/>
                </a:lnTo>
                <a:lnTo>
                  <a:pt x="7436" y="6868"/>
                </a:lnTo>
                <a:cubicBezTo>
                  <a:pt x="7845" y="6868"/>
                  <a:pt x="8192" y="6648"/>
                  <a:pt x="8349" y="6333"/>
                </a:cubicBezTo>
                <a:lnTo>
                  <a:pt x="8664" y="5703"/>
                </a:lnTo>
                <a:cubicBezTo>
                  <a:pt x="8696" y="5576"/>
                  <a:pt x="8822" y="5513"/>
                  <a:pt x="8979" y="5513"/>
                </a:cubicBezTo>
                <a:close/>
                <a:moveTo>
                  <a:pt x="2395" y="0"/>
                </a:moveTo>
                <a:cubicBezTo>
                  <a:pt x="2206" y="0"/>
                  <a:pt x="2048" y="158"/>
                  <a:pt x="2048" y="347"/>
                </a:cubicBezTo>
                <a:lnTo>
                  <a:pt x="2048" y="2111"/>
                </a:lnTo>
                <a:lnTo>
                  <a:pt x="1009" y="2111"/>
                </a:lnTo>
                <a:cubicBezTo>
                  <a:pt x="473" y="2111"/>
                  <a:pt x="0" y="2584"/>
                  <a:pt x="0" y="3151"/>
                </a:cubicBezTo>
                <a:lnTo>
                  <a:pt x="0" y="10649"/>
                </a:lnTo>
                <a:cubicBezTo>
                  <a:pt x="0" y="11216"/>
                  <a:pt x="473" y="11688"/>
                  <a:pt x="1009" y="11688"/>
                </a:cubicBezTo>
                <a:lnTo>
                  <a:pt x="10618" y="11688"/>
                </a:lnTo>
                <a:cubicBezTo>
                  <a:pt x="11185" y="11688"/>
                  <a:pt x="11657" y="11216"/>
                  <a:pt x="11657" y="10649"/>
                </a:cubicBezTo>
                <a:lnTo>
                  <a:pt x="11657" y="4505"/>
                </a:lnTo>
                <a:cubicBezTo>
                  <a:pt x="11689" y="3938"/>
                  <a:pt x="11216" y="3466"/>
                  <a:pt x="10681" y="3466"/>
                </a:cubicBezTo>
                <a:lnTo>
                  <a:pt x="9609" y="3466"/>
                </a:lnTo>
                <a:lnTo>
                  <a:pt x="9609" y="347"/>
                </a:lnTo>
                <a:cubicBezTo>
                  <a:pt x="9609" y="158"/>
                  <a:pt x="9452" y="0"/>
                  <a:pt x="92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2" grpId="0"/>
      <p:bldP spid="323" grpId="0" build="p"/>
      <p:bldP spid="324" grpId="0"/>
      <p:bldP spid="325" grpId="0" build="p"/>
      <p:bldP spid="326" grpId="0"/>
      <p:bldP spid="327" grpId="0" build="p"/>
      <p:bldP spid="328" grpId="0"/>
      <p:bldP spid="329" grpId="0" build="p"/>
      <p:bldP spid="330" grpId="0"/>
      <p:bldP spid="332" grpId="0"/>
      <p:bldP spid="333" grpId="0" build="p"/>
      <p:bldP spid="55" grpId="0"/>
      <p:bldP spid="56" grpId="0"/>
      <p:bldP spid="58" grpId="0"/>
      <p:bldP spid="6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4"/>
          <p:cNvSpPr txBox="1">
            <a:spLocks noGrp="1"/>
          </p:cNvSpPr>
          <p:nvPr>
            <p:ph type="ctrTitle"/>
          </p:nvPr>
        </p:nvSpPr>
        <p:spPr>
          <a:xfrm>
            <a:off x="1928301" y="379025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Notre Equipe</a:t>
            </a:r>
            <a:endParaRPr dirty="0"/>
          </a:p>
        </p:txBody>
      </p:sp>
      <p:cxnSp>
        <p:nvCxnSpPr>
          <p:cNvPr id="410" name="Google Shape;410;p44"/>
          <p:cNvCxnSpPr/>
          <p:nvPr/>
        </p:nvCxnSpPr>
        <p:spPr>
          <a:xfrm>
            <a:off x="2232425" y="0"/>
            <a:ext cx="0" cy="106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9" name="Google Shape;419;p44"/>
          <p:cNvCxnSpPr/>
          <p:nvPr/>
        </p:nvCxnSpPr>
        <p:spPr>
          <a:xfrm>
            <a:off x="6916600" y="4522975"/>
            <a:ext cx="0" cy="620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ADF203E9-707F-480E-B4DB-0B5D4EAFA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4904" y="1062300"/>
            <a:ext cx="4054191" cy="2331922"/>
          </a:xfrm>
          <a:prstGeom prst="rect">
            <a:avLst/>
          </a:prstGeom>
          <a:effectLst>
            <a:glow rad="50800">
              <a:schemeClr val="accent1">
                <a:alpha val="0"/>
              </a:schemeClr>
            </a:glow>
            <a:outerShdw blurRad="215900" dist="50800" dir="5400000" sx="102000" sy="102000" algn="ctr" rotWithShape="0">
              <a:srgbClr val="000000">
                <a:alpha val="66000"/>
              </a:srgbClr>
            </a:outerShdw>
            <a:reflection stA="9000" endPos="70000" dist="50800" dir="5400000" sy="-100000" algn="bl" rotWithShape="0"/>
          </a:effectLst>
        </p:spPr>
      </p:pic>
      <p:sp>
        <p:nvSpPr>
          <p:cNvPr id="21" name="Sous-titre 20">
            <a:extLst>
              <a:ext uri="{FF2B5EF4-FFF2-40B4-BE49-F238E27FC236}">
                <a16:creationId xmlns:a16="http://schemas.microsoft.com/office/drawing/2014/main" id="{EEA5498E-A5AD-4EE7-B387-79B2C88DE165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2544903" y="3622227"/>
            <a:ext cx="2107962" cy="1003200"/>
          </a:xfrm>
        </p:spPr>
        <p:txBody>
          <a:bodyPr/>
          <a:lstStyle/>
          <a:p>
            <a:pPr marL="152400" indent="0" algn="l"/>
            <a:r>
              <a:rPr lang="fr-FR" sz="1200" dirty="0"/>
              <a:t>Etudiants 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200" dirty="0"/>
              <a:t>DERRAS Khalil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200" dirty="0" err="1"/>
              <a:t>Willaime</a:t>
            </a:r>
            <a:r>
              <a:rPr lang="fr-FR" sz="1200" dirty="0"/>
              <a:t> </a:t>
            </a:r>
            <a:r>
              <a:rPr lang="fr-FR" sz="1200" dirty="0" err="1"/>
              <a:t>Angonin</a:t>
            </a:r>
            <a:r>
              <a:rPr lang="fr-FR" sz="1200" dirty="0"/>
              <a:t> Julien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200" dirty="0"/>
              <a:t>ZIDELMAL Smail</a:t>
            </a:r>
          </a:p>
        </p:txBody>
      </p:sp>
      <p:sp>
        <p:nvSpPr>
          <p:cNvPr id="41" name="Sous-titre 20">
            <a:extLst>
              <a:ext uri="{FF2B5EF4-FFF2-40B4-BE49-F238E27FC236}">
                <a16:creationId xmlns:a16="http://schemas.microsoft.com/office/drawing/2014/main" id="{10C585E8-86C1-4098-8218-486A7AECBA93}"/>
              </a:ext>
            </a:extLst>
          </p:cNvPr>
          <p:cNvSpPr txBox="1">
            <a:spLocks/>
          </p:cNvSpPr>
          <p:nvPr/>
        </p:nvSpPr>
        <p:spPr>
          <a:xfrm>
            <a:off x="4730751" y="3622227"/>
            <a:ext cx="1952451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152400" indent="0" algn="l"/>
            <a:r>
              <a:rPr lang="fr-FR" sz="1200" dirty="0"/>
              <a:t>Encadreur 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200" dirty="0"/>
              <a:t>Gauvain </a:t>
            </a:r>
            <a:r>
              <a:rPr lang="fr-FR" sz="1200" dirty="0" err="1"/>
              <a:t>Bourgne</a:t>
            </a:r>
            <a:endParaRPr lang="fr-FR" sz="1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35"/>
          <p:cNvCxnSpPr/>
          <p:nvPr/>
        </p:nvCxnSpPr>
        <p:spPr>
          <a:xfrm>
            <a:off x="3957600" y="3045275"/>
            <a:ext cx="136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4" name="Google Shape;224;p35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de modèle</a:t>
            </a:r>
            <a:endParaRPr dirty="0"/>
          </a:p>
        </p:txBody>
      </p:sp>
      <p:sp>
        <p:nvSpPr>
          <p:cNvPr id="225" name="Google Shape;225;p35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Résultat</a:t>
            </a:r>
            <a:endParaRPr dirty="0"/>
          </a:p>
        </p:txBody>
      </p:sp>
      <p:sp>
        <p:nvSpPr>
          <p:cNvPr id="226" name="Google Shape;226;p35"/>
          <p:cNvSpPr txBox="1">
            <a:spLocks noGrp="1"/>
          </p:cNvSpPr>
          <p:nvPr>
            <p:ph type="subTitle" idx="1"/>
          </p:nvPr>
        </p:nvSpPr>
        <p:spPr>
          <a:xfrm>
            <a:off x="1112571" y="3051223"/>
            <a:ext cx="3649923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En utilisant le  «  </a:t>
            </a:r>
            <a:r>
              <a:rPr lang="fr-FR" sz="1400" dirty="0" err="1">
                <a:solidFill>
                  <a:schemeClr val="dk1"/>
                </a:solidFill>
              </a:rPr>
              <a:t>accuracy</a:t>
            </a:r>
            <a:r>
              <a:rPr lang="fr-FR" sz="1400" dirty="0">
                <a:solidFill>
                  <a:schemeClr val="dk1"/>
                </a:solidFill>
              </a:rPr>
              <a:t> test »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dk1"/>
                </a:solidFill>
              </a:rPr>
              <a:t>On a obtenu des très bon résultats sur les données de test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0116E2C-1A47-41C8-8F3E-6630181F5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600" y="1462154"/>
            <a:ext cx="3481553" cy="31781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56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/>
      <p:bldP spid="22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3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398" name="Google Shape;398;p43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399" name="Google Shape;399;p43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7" grpId="0"/>
      <p:bldP spid="39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6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Démo</a:t>
            </a:r>
            <a:endParaRPr dirty="0"/>
          </a:p>
        </p:txBody>
      </p:sp>
      <p:sp>
        <p:nvSpPr>
          <p:cNvPr id="437" name="Google Shape;437;p46"/>
          <p:cNvSpPr txBox="1">
            <a:spLocks noGrp="1"/>
          </p:cNvSpPr>
          <p:nvPr>
            <p:ph type="title" idx="2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438" name="Google Shape;438;p46"/>
          <p:cNvCxnSpPr/>
          <p:nvPr/>
        </p:nvCxnSpPr>
        <p:spPr>
          <a:xfrm>
            <a:off x="2162075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6" grpId="0"/>
      <p:bldP spid="43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51" name="Google Shape;151;p30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52" name="Google Shape;152;p30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30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de Projet</a:t>
            </a:r>
            <a:endParaRPr dirty="0"/>
          </a:p>
        </p:txBody>
      </p:sp>
      <p:sp>
        <p:nvSpPr>
          <p:cNvPr id="154" name="Google Shape;154;p30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5" name="Google Shape;155;p30"/>
          <p:cNvSpPr txBox="1">
            <a:spLocks noGrp="1"/>
          </p:cNvSpPr>
          <p:nvPr>
            <p:ph type="title" idx="3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title" idx="5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title" idx="4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58" name="Google Shape;158;p30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30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" name="Google Shape;160;p30"/>
          <p:cNvSpPr txBox="1">
            <a:spLocks noGrp="1"/>
          </p:cNvSpPr>
          <p:nvPr>
            <p:ph type="title" idx="6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 idx="7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63" name="Google Shape;163;p30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Réalisation</a:t>
            </a:r>
            <a:endParaRPr dirty="0"/>
          </a:p>
        </p:txBody>
      </p:sp>
      <p:sp>
        <p:nvSpPr>
          <p:cNvPr id="164" name="Google Shape;164;p30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0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66" name="Google Shape;166;p30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p30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Démo</a:t>
            </a:r>
            <a:endParaRPr dirty="0"/>
          </a:p>
        </p:txBody>
      </p:sp>
      <p:sp>
        <p:nvSpPr>
          <p:cNvPr id="168" name="Google Shape;168;p30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" grpId="0"/>
      <p:bldP spid="151" grpId="0"/>
      <p:bldP spid="152" grpId="0" build="p"/>
      <p:bldP spid="153" grpId="0"/>
      <p:bldP spid="154" grpId="0" build="p"/>
      <p:bldP spid="155" grpId="0"/>
      <p:bldP spid="156" grpId="0"/>
      <p:bldP spid="157" grpId="0"/>
      <p:bldP spid="160" grpId="0"/>
      <p:bldP spid="161" grpId="0"/>
      <p:bldP spid="163" grpId="0"/>
      <p:bldP spid="164" grpId="0" build="p"/>
      <p:bldP spid="165" grpId="0"/>
      <p:bldP spid="166" grpId="0" build="p"/>
      <p:bldP spid="167" grpId="0"/>
      <p:bldP spid="16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76" name="Google Shape;176;p31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177" name="Google Shape;177;p31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0"/>
      <p:bldP spid="17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/>
          <p:nvPr/>
        </p:nvSpPr>
        <p:spPr>
          <a:xfrm>
            <a:off x="1722716" y="3312792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3"/>
          <p:cNvSpPr txBox="1"/>
          <p:nvPr/>
        </p:nvSpPr>
        <p:spPr>
          <a:xfrm>
            <a:off x="1772219" y="3285780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Annotation</a:t>
            </a:r>
            <a:endParaRPr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3" name="Google Shape;193;p33"/>
          <p:cNvSpPr txBox="1"/>
          <p:nvPr/>
        </p:nvSpPr>
        <p:spPr>
          <a:xfrm>
            <a:off x="1853254" y="3560292"/>
            <a:ext cx="1288500" cy="607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Etiqueter les entités avec les concepts du qu'ils représentent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94" name="Google Shape;194;p33"/>
          <p:cNvSpPr/>
          <p:nvPr/>
        </p:nvSpPr>
        <p:spPr>
          <a:xfrm>
            <a:off x="6108654" y="3312792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3"/>
          <p:cNvSpPr txBox="1"/>
          <p:nvPr/>
        </p:nvSpPr>
        <p:spPr>
          <a:xfrm>
            <a:off x="6197254" y="3363942"/>
            <a:ext cx="1316999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Entités Nommées</a:t>
            </a:r>
            <a:endParaRPr sz="1200"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6" name="Google Shape;196;p33"/>
          <p:cNvSpPr txBox="1"/>
          <p:nvPr/>
        </p:nvSpPr>
        <p:spPr>
          <a:xfrm>
            <a:off x="6235254" y="3576661"/>
            <a:ext cx="1186030" cy="30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 mots qui représentent des concepts du monde réel</a:t>
            </a:r>
            <a:endParaRPr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198" name="Google Shape;198;p33"/>
          <p:cNvCxnSpPr/>
          <p:nvPr/>
        </p:nvCxnSpPr>
        <p:spPr>
          <a:xfrm rot="-5400000" flipH="1">
            <a:off x="4459134" y="1953742"/>
            <a:ext cx="3609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9" name="Google Shape;199;p33"/>
          <p:cNvSpPr/>
          <p:nvPr/>
        </p:nvSpPr>
        <p:spPr>
          <a:xfrm>
            <a:off x="3141754" y="2211567"/>
            <a:ext cx="3055500" cy="8337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3"/>
          <p:cNvSpPr/>
          <p:nvPr/>
        </p:nvSpPr>
        <p:spPr>
          <a:xfrm>
            <a:off x="3896554" y="750342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" name="Google Shape;201;p33"/>
          <p:cNvCxnSpPr>
            <a:cxnSpLocks/>
          </p:cNvCxnSpPr>
          <p:nvPr/>
        </p:nvCxnSpPr>
        <p:spPr>
          <a:xfrm rot="5400000">
            <a:off x="2470604" y="2641692"/>
            <a:ext cx="611100" cy="584700"/>
          </a:xfrm>
          <a:prstGeom prst="bentConnector3">
            <a:avLst>
              <a:gd name="adj1" fmla="val -69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33"/>
          <p:cNvCxnSpPr>
            <a:cxnSpLocks/>
          </p:cNvCxnSpPr>
          <p:nvPr/>
        </p:nvCxnSpPr>
        <p:spPr>
          <a:xfrm>
            <a:off x="6273954" y="2679492"/>
            <a:ext cx="577800" cy="560100"/>
          </a:xfrm>
          <a:prstGeom prst="bentConnector3">
            <a:avLst>
              <a:gd name="adj1" fmla="val 9974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7" name="Google Shape;207;p33"/>
          <p:cNvSpPr txBox="1"/>
          <p:nvPr/>
        </p:nvSpPr>
        <p:spPr>
          <a:xfrm>
            <a:off x="3741150" y="2600816"/>
            <a:ext cx="1822616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Reconnaissance Des Entités Nommées (NER)</a:t>
            </a:r>
          </a:p>
        </p:txBody>
      </p:sp>
      <p:sp>
        <p:nvSpPr>
          <p:cNvPr id="209" name="Google Shape;209;p33"/>
          <p:cNvSpPr txBox="1"/>
          <p:nvPr/>
        </p:nvSpPr>
        <p:spPr>
          <a:xfrm>
            <a:off x="3937108" y="723332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NLP</a:t>
            </a:r>
            <a:endParaRPr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10" name="Google Shape;210;p33"/>
          <p:cNvSpPr txBox="1"/>
          <p:nvPr/>
        </p:nvSpPr>
        <p:spPr>
          <a:xfrm>
            <a:off x="4008208" y="991542"/>
            <a:ext cx="1288500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NER est une forme de traitement du langage naturel</a:t>
            </a:r>
            <a:endParaRPr lang="en-US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 animBg="1"/>
      <p:bldP spid="192" grpId="0"/>
      <p:bldP spid="193" grpId="0"/>
      <p:bldP spid="194" grpId="0" animBg="1"/>
      <p:bldP spid="195" grpId="0"/>
      <p:bldP spid="196" grpId="0"/>
      <p:bldP spid="200" grpId="0" animBg="1"/>
      <p:bldP spid="209" grpId="0"/>
      <p:bldP spid="2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Description de Projet</a:t>
            </a:r>
            <a:endParaRPr dirty="0"/>
          </a:p>
        </p:txBody>
      </p:sp>
      <p:sp>
        <p:nvSpPr>
          <p:cNvPr id="216" name="Google Shape;216;p34"/>
          <p:cNvSpPr txBox="1">
            <a:spLocks noGrp="1"/>
          </p:cNvSpPr>
          <p:nvPr>
            <p:ph type="title" idx="2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217" name="Google Shape;217;p34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34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Contexte et objectifs des Projet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/>
      <p:bldP spid="216" grpId="0"/>
      <p:bldP spid="21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Contexte De Projet</a:t>
            </a:r>
            <a:endParaRPr dirty="0"/>
          </a:p>
        </p:txBody>
      </p:sp>
      <p:sp>
        <p:nvSpPr>
          <p:cNvPr id="270" name="Google Shape;270;p38"/>
          <p:cNvSpPr txBox="1">
            <a:spLocks noGrp="1"/>
          </p:cNvSpPr>
          <p:nvPr>
            <p:ph type="ctrTitle" idx="2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Exo 2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fr-FR" sz="1800" dirty="0">
                <a:effectLst/>
                <a:latin typeface="Exo 2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omaine des humanités numériques</a:t>
            </a:r>
            <a:endParaRPr dirty="0">
              <a:latin typeface="Exo 2" panose="020B0604020202020204" charset="0"/>
            </a:endParaRPr>
          </a:p>
        </p:txBody>
      </p:sp>
      <p:sp>
        <p:nvSpPr>
          <p:cNvPr id="271" name="Google Shape;271;p38"/>
          <p:cNvSpPr txBox="1">
            <a:spLocks noGrp="1"/>
          </p:cNvSpPr>
          <p:nvPr>
            <p:ph type="subTitle" idx="1"/>
          </p:nvPr>
        </p:nvSpPr>
        <p:spPr>
          <a:xfrm>
            <a:off x="863532" y="3122041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</a:rPr>
              <a:t>Ce projet est dédié d’être utilisé dans le domaine des humanités numériques</a:t>
            </a:r>
            <a:endParaRPr lang="en-US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272" name="Google Shape;272;p38"/>
          <p:cNvSpPr txBox="1">
            <a:spLocks noGrp="1"/>
          </p:cNvSpPr>
          <p:nvPr>
            <p:ph type="ctrTitle" idx="3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Prototype Basique</a:t>
            </a:r>
            <a:endParaRPr dirty="0"/>
          </a:p>
        </p:txBody>
      </p:sp>
      <p:sp>
        <p:nvSpPr>
          <p:cNvPr id="273" name="Google Shape;273;p38"/>
          <p:cNvSpPr txBox="1">
            <a:spLocks noGrp="1"/>
          </p:cNvSpPr>
          <p:nvPr>
            <p:ph type="subTitle" idx="4"/>
          </p:nvPr>
        </p:nvSpPr>
        <p:spPr>
          <a:xfrm>
            <a:off x="3422016" y="222638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</a:rPr>
              <a:t>un outil prototype basique nous a été fourni au début de projet</a:t>
            </a: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274" name="Google Shape;274;p38"/>
          <p:cNvSpPr txBox="1">
            <a:spLocks noGrp="1"/>
          </p:cNvSpPr>
          <p:nvPr>
            <p:ph type="ctrTitle" idx="5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Fonctionnalités de prototype</a:t>
            </a:r>
            <a:endParaRPr dirty="0"/>
          </a:p>
        </p:txBody>
      </p:sp>
      <p:sp>
        <p:nvSpPr>
          <p:cNvPr id="275" name="Google Shape;275;p38"/>
          <p:cNvSpPr txBox="1">
            <a:spLocks noGrp="1"/>
          </p:cNvSpPr>
          <p:nvPr>
            <p:ph type="subTitle" idx="6"/>
          </p:nvPr>
        </p:nvSpPr>
        <p:spPr>
          <a:xfrm>
            <a:off x="6160424" y="3184904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</a:rPr>
              <a:t>•L'identification des entités par des règles grammaticaux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</a:rPr>
              <a:t>•Demander à l'utilisateur de mettre le mot identifié dans un dictionnaire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cxnSp>
        <p:nvCxnSpPr>
          <p:cNvPr id="276" name="Google Shape;276;p38"/>
          <p:cNvCxnSpPr/>
          <p:nvPr/>
        </p:nvCxnSpPr>
        <p:spPr>
          <a:xfrm>
            <a:off x="32352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7" name="Google Shape;277;p38"/>
          <p:cNvCxnSpPr/>
          <p:nvPr/>
        </p:nvCxnSpPr>
        <p:spPr>
          <a:xfrm>
            <a:off x="5908800" y="2186175"/>
            <a:ext cx="0" cy="164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8" name="Google Shape;278;p38"/>
          <p:cNvSpPr/>
          <p:nvPr/>
        </p:nvSpPr>
        <p:spPr>
          <a:xfrm>
            <a:off x="1576050" y="1853650"/>
            <a:ext cx="644700" cy="6447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9" name="Google Shape;279;p38"/>
          <p:cNvSpPr/>
          <p:nvPr/>
        </p:nvSpPr>
        <p:spPr>
          <a:xfrm>
            <a:off x="4249650" y="3516549"/>
            <a:ext cx="644700" cy="6447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0" name="Google Shape;280;p38"/>
          <p:cNvSpPr/>
          <p:nvPr/>
        </p:nvSpPr>
        <p:spPr>
          <a:xfrm>
            <a:off x="6923250" y="1855160"/>
            <a:ext cx="644700" cy="6447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7" name="Google Shape;8749;p67">
            <a:extLst>
              <a:ext uri="{FF2B5EF4-FFF2-40B4-BE49-F238E27FC236}">
                <a16:creationId xmlns:a16="http://schemas.microsoft.com/office/drawing/2014/main" id="{532D5168-BEFB-4A1E-A702-0A2599B7B689}"/>
              </a:ext>
            </a:extLst>
          </p:cNvPr>
          <p:cNvGrpSpPr/>
          <p:nvPr/>
        </p:nvGrpSpPr>
        <p:grpSpPr>
          <a:xfrm>
            <a:off x="1764984" y="2010600"/>
            <a:ext cx="333480" cy="330800"/>
            <a:chOff x="946175" y="3253275"/>
            <a:chExt cx="298550" cy="296150"/>
          </a:xfrm>
        </p:grpSpPr>
        <p:sp>
          <p:nvSpPr>
            <p:cNvPr id="48" name="Google Shape;8750;p67">
              <a:extLst>
                <a:ext uri="{FF2B5EF4-FFF2-40B4-BE49-F238E27FC236}">
                  <a16:creationId xmlns:a16="http://schemas.microsoft.com/office/drawing/2014/main" id="{ED4E6262-0A59-4148-BA41-1CFEFA310153}"/>
                </a:ext>
              </a:extLst>
            </p:cNvPr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751;p67">
              <a:extLst>
                <a:ext uri="{FF2B5EF4-FFF2-40B4-BE49-F238E27FC236}">
                  <a16:creationId xmlns:a16="http://schemas.microsoft.com/office/drawing/2014/main" id="{454D75C0-616A-40CD-A915-D602CBCC5ABE}"/>
                </a:ext>
              </a:extLst>
            </p:cNvPr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752;p67">
              <a:extLst>
                <a:ext uri="{FF2B5EF4-FFF2-40B4-BE49-F238E27FC236}">
                  <a16:creationId xmlns:a16="http://schemas.microsoft.com/office/drawing/2014/main" id="{9B9EF11E-3BE0-4C76-A85B-995BDD052CEB}"/>
                </a:ext>
              </a:extLst>
            </p:cNvPr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753;p67">
              <a:extLst>
                <a:ext uri="{FF2B5EF4-FFF2-40B4-BE49-F238E27FC236}">
                  <a16:creationId xmlns:a16="http://schemas.microsoft.com/office/drawing/2014/main" id="{A6444386-CF6F-441D-B5C3-189D204D5BE3}"/>
                </a:ext>
              </a:extLst>
            </p:cNvPr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754;p67">
              <a:extLst>
                <a:ext uri="{FF2B5EF4-FFF2-40B4-BE49-F238E27FC236}">
                  <a16:creationId xmlns:a16="http://schemas.microsoft.com/office/drawing/2014/main" id="{83CBA732-8F32-4B22-912F-69AE7BEC4EE5}"/>
                </a:ext>
              </a:extLst>
            </p:cNvPr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8345;p66">
            <a:extLst>
              <a:ext uri="{FF2B5EF4-FFF2-40B4-BE49-F238E27FC236}">
                <a16:creationId xmlns:a16="http://schemas.microsoft.com/office/drawing/2014/main" id="{1539F928-E76F-4606-B0CD-8B501CDBA761}"/>
              </a:ext>
            </a:extLst>
          </p:cNvPr>
          <p:cNvGrpSpPr/>
          <p:nvPr/>
        </p:nvGrpSpPr>
        <p:grpSpPr>
          <a:xfrm>
            <a:off x="4418686" y="3682498"/>
            <a:ext cx="306629" cy="302554"/>
            <a:chOff x="-1951475" y="3597450"/>
            <a:chExt cx="295375" cy="291450"/>
          </a:xfrm>
        </p:grpSpPr>
        <p:sp>
          <p:nvSpPr>
            <p:cNvPr id="55" name="Google Shape;8346;p66">
              <a:extLst>
                <a:ext uri="{FF2B5EF4-FFF2-40B4-BE49-F238E27FC236}">
                  <a16:creationId xmlns:a16="http://schemas.microsoft.com/office/drawing/2014/main" id="{244173E7-3072-4217-9165-317B0F642EE7}"/>
                </a:ext>
              </a:extLst>
            </p:cNvPr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347;p66">
              <a:extLst>
                <a:ext uri="{FF2B5EF4-FFF2-40B4-BE49-F238E27FC236}">
                  <a16:creationId xmlns:a16="http://schemas.microsoft.com/office/drawing/2014/main" id="{6F557AEE-9CBE-4298-AC5F-29BC403870FD}"/>
                </a:ext>
              </a:extLst>
            </p:cNvPr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348;p66">
              <a:extLst>
                <a:ext uri="{FF2B5EF4-FFF2-40B4-BE49-F238E27FC236}">
                  <a16:creationId xmlns:a16="http://schemas.microsoft.com/office/drawing/2014/main" id="{09135F80-777E-463C-AC73-1DF7FDBA345E}"/>
                </a:ext>
              </a:extLst>
            </p:cNvPr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349;p66">
              <a:extLst>
                <a:ext uri="{FF2B5EF4-FFF2-40B4-BE49-F238E27FC236}">
                  <a16:creationId xmlns:a16="http://schemas.microsoft.com/office/drawing/2014/main" id="{2943A5D8-61E2-43C7-AA47-6209C6226C75}"/>
                </a:ext>
              </a:extLst>
            </p:cNvPr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8399;p66">
            <a:extLst>
              <a:ext uri="{FF2B5EF4-FFF2-40B4-BE49-F238E27FC236}">
                <a16:creationId xmlns:a16="http://schemas.microsoft.com/office/drawing/2014/main" id="{DDBFB1C9-273D-4731-A18B-BD06DF201D09}"/>
              </a:ext>
            </a:extLst>
          </p:cNvPr>
          <p:cNvGrpSpPr/>
          <p:nvPr/>
        </p:nvGrpSpPr>
        <p:grpSpPr>
          <a:xfrm>
            <a:off x="7074827" y="2036669"/>
            <a:ext cx="304189" cy="287839"/>
            <a:chOff x="-1592325" y="3957400"/>
            <a:chExt cx="293025" cy="277275"/>
          </a:xfrm>
        </p:grpSpPr>
        <p:sp>
          <p:nvSpPr>
            <p:cNvPr id="60" name="Google Shape;8400;p66">
              <a:extLst>
                <a:ext uri="{FF2B5EF4-FFF2-40B4-BE49-F238E27FC236}">
                  <a16:creationId xmlns:a16="http://schemas.microsoft.com/office/drawing/2014/main" id="{3B430CFD-AFA7-4C33-8F0B-41DA6D843342}"/>
                </a:ext>
              </a:extLst>
            </p:cNvPr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401;p66">
              <a:extLst>
                <a:ext uri="{FF2B5EF4-FFF2-40B4-BE49-F238E27FC236}">
                  <a16:creationId xmlns:a16="http://schemas.microsoft.com/office/drawing/2014/main" id="{7C20B45B-2D49-42EB-BB91-4259039DC659}"/>
                </a:ext>
              </a:extLst>
            </p:cNvPr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402;p66">
              <a:extLst>
                <a:ext uri="{FF2B5EF4-FFF2-40B4-BE49-F238E27FC236}">
                  <a16:creationId xmlns:a16="http://schemas.microsoft.com/office/drawing/2014/main" id="{B7DF8A17-7C82-4FB4-8F60-B8BBFAB311A7}"/>
                </a:ext>
              </a:extLst>
            </p:cNvPr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403;p66">
              <a:extLst>
                <a:ext uri="{FF2B5EF4-FFF2-40B4-BE49-F238E27FC236}">
                  <a16:creationId xmlns:a16="http://schemas.microsoft.com/office/drawing/2014/main" id="{15DDBCC1-4CA1-4070-AD2B-B7B13E456BFF}"/>
                </a:ext>
              </a:extLst>
            </p:cNvPr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/>
      <p:bldP spid="271" grpId="0" build="p"/>
      <p:bldP spid="272" grpId="0"/>
      <p:bldP spid="273" grpId="0" build="p"/>
      <p:bldP spid="274" grpId="0"/>
      <p:bldP spid="27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Objectifs</a:t>
            </a:r>
            <a:endParaRPr dirty="0"/>
          </a:p>
        </p:txBody>
      </p:sp>
      <p:cxnSp>
        <p:nvCxnSpPr>
          <p:cNvPr id="253" name="Google Shape;253;p37"/>
          <p:cNvCxnSpPr>
            <a:cxnSpLocks/>
          </p:cNvCxnSpPr>
          <p:nvPr/>
        </p:nvCxnSpPr>
        <p:spPr>
          <a:xfrm rot="10800000">
            <a:off x="5318776" y="2114749"/>
            <a:ext cx="381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" name="Google Shape;254;p37"/>
          <p:cNvCxnSpPr/>
          <p:nvPr/>
        </p:nvCxnSpPr>
        <p:spPr>
          <a:xfrm rot="10800000">
            <a:off x="6499576" y="3026301"/>
            <a:ext cx="262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5" name="Google Shape;255;p37"/>
          <p:cNvCxnSpPr>
            <a:cxnSpLocks/>
            <a:endCxn id="256" idx="0"/>
          </p:cNvCxnSpPr>
          <p:nvPr/>
        </p:nvCxnSpPr>
        <p:spPr>
          <a:xfrm flipH="1">
            <a:off x="7596076" y="3813003"/>
            <a:ext cx="153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0" name="Google Shape;260;p37"/>
          <p:cNvSpPr/>
          <p:nvPr/>
        </p:nvSpPr>
        <p:spPr>
          <a:xfrm>
            <a:off x="2174962" y="1864612"/>
            <a:ext cx="3143814" cy="562357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7"/>
          <p:cNvSpPr txBox="1">
            <a:spLocks noGrp="1"/>
          </p:cNvSpPr>
          <p:nvPr>
            <p:ph type="subTitle" idx="1"/>
          </p:nvPr>
        </p:nvSpPr>
        <p:spPr>
          <a:xfrm flipH="1">
            <a:off x="2174962" y="1971166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chemeClr val="lt1"/>
                </a:solidFill>
              </a:rPr>
              <a:t>Détection et étiquetage des ambiguïtés, dans un corpus important et structuré de textes</a:t>
            </a:r>
          </a:p>
        </p:txBody>
      </p:sp>
      <p:sp>
        <p:nvSpPr>
          <p:cNvPr id="262" name="Google Shape;262;p37"/>
          <p:cNvSpPr/>
          <p:nvPr/>
        </p:nvSpPr>
        <p:spPr>
          <a:xfrm>
            <a:off x="3242343" y="2695844"/>
            <a:ext cx="3264900" cy="562357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7"/>
          <p:cNvSpPr/>
          <p:nvPr/>
        </p:nvSpPr>
        <p:spPr>
          <a:xfrm>
            <a:off x="4331176" y="3531824"/>
            <a:ext cx="3264900" cy="562357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7"/>
          <p:cNvSpPr txBox="1">
            <a:spLocks noGrp="1"/>
          </p:cNvSpPr>
          <p:nvPr>
            <p:ph type="subTitle" idx="4"/>
          </p:nvPr>
        </p:nvSpPr>
        <p:spPr>
          <a:xfrm flipH="1">
            <a:off x="3325699" y="2754737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chemeClr val="lt1"/>
                </a:solidFill>
              </a:rPr>
              <a:t>Faciliter la construction des dictionnaires et l'annotation des corpus en facilitant le retour au texte</a:t>
            </a:r>
          </a:p>
        </p:txBody>
      </p:sp>
      <p:sp>
        <p:nvSpPr>
          <p:cNvPr id="264" name="Google Shape;264;p37"/>
          <p:cNvSpPr txBox="1">
            <a:spLocks noGrp="1"/>
          </p:cNvSpPr>
          <p:nvPr>
            <p:ph type="subTitle" idx="6"/>
          </p:nvPr>
        </p:nvSpPr>
        <p:spPr>
          <a:xfrm flipH="1">
            <a:off x="5073569" y="3595273"/>
            <a:ext cx="18672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chemeClr val="lt1"/>
                </a:solidFill>
              </a:rPr>
              <a:t>La mise en forme de l’ancienne version de code </a:t>
            </a:r>
          </a:p>
        </p:txBody>
      </p:sp>
      <p:cxnSp>
        <p:nvCxnSpPr>
          <p:cNvPr id="25" name="Google Shape;253;p37">
            <a:extLst>
              <a:ext uri="{FF2B5EF4-FFF2-40B4-BE49-F238E27FC236}">
                <a16:creationId xmlns:a16="http://schemas.microsoft.com/office/drawing/2014/main" id="{0CD97571-DD57-4B7C-9F63-5A6FB82C41E1}"/>
              </a:ext>
            </a:extLst>
          </p:cNvPr>
          <p:cNvCxnSpPr>
            <a:cxnSpLocks/>
          </p:cNvCxnSpPr>
          <p:nvPr/>
        </p:nvCxnSpPr>
        <p:spPr>
          <a:xfrm flipH="1">
            <a:off x="4364545" y="1395017"/>
            <a:ext cx="4779455" cy="2571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260;p37">
            <a:extLst>
              <a:ext uri="{FF2B5EF4-FFF2-40B4-BE49-F238E27FC236}">
                <a16:creationId xmlns:a16="http://schemas.microsoft.com/office/drawing/2014/main" id="{C929EF63-2C99-4BAA-92CD-9DAB04A71BB9}"/>
              </a:ext>
            </a:extLst>
          </p:cNvPr>
          <p:cNvSpPr/>
          <p:nvPr/>
        </p:nvSpPr>
        <p:spPr>
          <a:xfrm>
            <a:off x="775370" y="1163116"/>
            <a:ext cx="3589175" cy="562357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61;p37">
            <a:extLst>
              <a:ext uri="{FF2B5EF4-FFF2-40B4-BE49-F238E27FC236}">
                <a16:creationId xmlns:a16="http://schemas.microsoft.com/office/drawing/2014/main" id="{D57B0608-A41D-41AB-AF05-65D19357CC71}"/>
              </a:ext>
            </a:extLst>
          </p:cNvPr>
          <p:cNvSpPr txBox="1">
            <a:spLocks/>
          </p:cNvSpPr>
          <p:nvPr/>
        </p:nvSpPr>
        <p:spPr>
          <a:xfrm flipH="1">
            <a:off x="1038676" y="1266863"/>
            <a:ext cx="32649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/>
            <a:r>
              <a:rPr lang="fr-FR" b="1" dirty="0">
                <a:solidFill>
                  <a:schemeClr val="lt1"/>
                </a:solidFill>
              </a:rPr>
              <a:t>Identification et d'indexation d'entités nommées par construction d'un dictionnaire d'alias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0" grpId="0" animBg="1"/>
      <p:bldP spid="261" grpId="0" build="p"/>
      <p:bldP spid="262" grpId="0" animBg="1"/>
      <p:bldP spid="256" grpId="0" animBg="1"/>
      <p:bldP spid="263" grpId="0" build="p"/>
      <p:bldP spid="264" grpId="0" build="p"/>
      <p:bldP spid="26" grpId="0" animBg="1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9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Réalisation</a:t>
            </a:r>
            <a:endParaRPr dirty="0"/>
          </a:p>
        </p:txBody>
      </p:sp>
      <p:sp>
        <p:nvSpPr>
          <p:cNvPr id="314" name="Google Shape;314;p39"/>
          <p:cNvSpPr txBox="1">
            <a:spLocks noGrp="1"/>
          </p:cNvSpPr>
          <p:nvPr>
            <p:ph type="title" idx="2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315" name="Google Shape;315;p39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3" grpId="0"/>
      <p:bldP spid="314" grpId="0"/>
    </p:bldLst>
  </p:timing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FFFFFF"/>
      </a:dk1>
      <a:lt1>
        <a:srgbClr val="0A3455"/>
      </a:lt1>
      <a:dk2>
        <a:srgbClr val="6EBDC4"/>
      </a:dk2>
      <a:lt2>
        <a:srgbClr val="416D90"/>
      </a:lt2>
      <a:accent1>
        <a:srgbClr val="B4EBF0"/>
      </a:accent1>
      <a:accent2>
        <a:srgbClr val="7CC5CC"/>
      </a:accent2>
      <a:accent3>
        <a:srgbClr val="61A6B5"/>
      </a:accent3>
      <a:accent4>
        <a:srgbClr val="548FA6"/>
      </a:accent4>
      <a:accent5>
        <a:srgbClr val="2E5F80"/>
      </a:accent5>
      <a:accent6>
        <a:srgbClr val="1743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1017</TotalTime>
  <Words>604</Words>
  <Application>Microsoft Office PowerPoint</Application>
  <PresentationFormat>Affichage à l'écran (16:9)</PresentationFormat>
  <Paragraphs>136</Paragraphs>
  <Slides>22</Slides>
  <Notes>22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8" baseType="lpstr">
      <vt:lpstr>Roboto Condensed Light</vt:lpstr>
      <vt:lpstr>Fira Sans Extra Condensed Medium</vt:lpstr>
      <vt:lpstr>Squada One</vt:lpstr>
      <vt:lpstr>Exo 2</vt:lpstr>
      <vt:lpstr>Arial</vt:lpstr>
      <vt:lpstr>Tech Newsletter by Slidesgo</vt:lpstr>
      <vt:lpstr>Identification et indexation d'entités nommées</vt:lpstr>
      <vt:lpstr>Notre Equipe</vt:lpstr>
      <vt:lpstr>TABLE OF CONTENTS</vt:lpstr>
      <vt:lpstr>Introduction</vt:lpstr>
      <vt:lpstr>Présentation PowerPoint</vt:lpstr>
      <vt:lpstr>Description de Projet</vt:lpstr>
      <vt:lpstr>Contexte De Projet</vt:lpstr>
      <vt:lpstr>Objectifs</vt:lpstr>
      <vt:lpstr>Réalisation</vt:lpstr>
      <vt:lpstr>Description générale du programme</vt:lpstr>
      <vt:lpstr>Description générale du programme</vt:lpstr>
      <vt:lpstr>Description générale du programme</vt:lpstr>
      <vt:lpstr>Description générale du programme</vt:lpstr>
      <vt:lpstr>Description générale du programme</vt:lpstr>
      <vt:lpstr>Deux Parties Principales du Projet</vt:lpstr>
      <vt:lpstr>Implémentation/interface</vt:lpstr>
      <vt:lpstr>Stockage des données</vt:lpstr>
      <vt:lpstr>NER Par Apprentissage</vt:lpstr>
      <vt:lpstr>Implémentation de modèle </vt:lpstr>
      <vt:lpstr>Evaluation de modèle</vt:lpstr>
      <vt:lpstr>Conclusion</vt:lpstr>
      <vt:lpstr>Démo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NEWSLETTER</dc:title>
  <cp:lastModifiedBy>Khalil DERRAS</cp:lastModifiedBy>
  <cp:revision>30</cp:revision>
  <dcterms:modified xsi:type="dcterms:W3CDTF">2021-05-26T04:44:39Z</dcterms:modified>
</cp:coreProperties>
</file>